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9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12" r:id="rId63"/>
    <p:sldId id="313" r:id="rId64"/>
    <p:sldId id="314" r:id="rId65"/>
    <p:sldId id="31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5" r:id="rId75"/>
    <p:sldId id="338" r:id="rId76"/>
    <p:sldId id="336" r:id="rId77"/>
    <p:sldId id="337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8" r:id="rId90"/>
    <p:sldId id="350" r:id="rId91"/>
    <p:sldId id="352" r:id="rId92"/>
    <p:sldId id="353" r:id="rId93"/>
    <p:sldId id="355" r:id="rId94"/>
    <p:sldId id="356" r:id="rId95"/>
    <p:sldId id="357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83" r:id="rId112"/>
    <p:sldId id="382" r:id="rId113"/>
    <p:sldId id="381" r:id="rId114"/>
    <p:sldId id="374" r:id="rId115"/>
    <p:sldId id="375" r:id="rId116"/>
    <p:sldId id="376" r:id="rId117"/>
    <p:sldId id="378" r:id="rId118"/>
    <p:sldId id="379" r:id="rId119"/>
    <p:sldId id="380" r:id="rId120"/>
    <p:sldId id="384" r:id="rId1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7410" autoAdjust="0"/>
  </p:normalViewPr>
  <p:slideViewPr>
    <p:cSldViewPr snapToGrid="0">
      <p:cViewPr varScale="1">
        <p:scale>
          <a:sx n="162" d="100"/>
          <a:sy n="162" d="100"/>
        </p:scale>
        <p:origin x="10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918E5-40AC-44D1-B675-E6982E5B9B3B}" type="datetimeFigureOut">
              <a:rPr lang="de-DE" smtClean="0"/>
              <a:t>09.06.2024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9F109-67C9-41BC-ABFA-5C2E934F16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41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5E02C-1D04-C434-4012-E91BF6D3D1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BBA71E5-5958-4C15-B990-1E15E17F3CE1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C2A-909A-0981-65DD-B67627BD9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35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0905-4AF1-4212-7A94-81502EEF8A5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748A2BC-1BB4-4A23-9706-FF170CCD2B2C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92D9-E47E-4BA2-F2BD-45C43EE73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68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2C6A1-8DB4-CC61-9F25-552C981AC8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743BAB0-7861-4B66-8366-01B79DA9D28E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0957-C740-2757-2171-2AB52CD73C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22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27596-14F9-142A-C6EE-E8288E2454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E431A71-47CE-4153-8749-5B2F2DEEDD07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A97D-91AA-8A52-C97E-9F3BDF95E6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84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4FE6-DBA5-DB3C-A653-C0ED852041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67F905F-FB51-4EF8-8FC8-2795C22FC5F4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3D48-E7F2-DEE3-3035-24E59946D7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8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DCDD-2FBE-84CF-1266-B4597B7005E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6D8FC8F-403A-4351-8720-90CF32D792F1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A6E3F-03B5-A012-AA3C-51E8681E66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05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7798-DE50-15C8-656C-CA61E9C831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79048A3-055F-488B-8EB8-BB27D2CACCFE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5FA4-1B4D-27D1-9652-2771001ADF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50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403A9-CB77-6F63-E8A2-1C909EE533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1811D46-2229-47CB-84B2-048B50D9E4CC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6977-77CE-7C1B-80DA-950BC5B3F9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10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58AE-3BA6-5196-9F05-10AA6EB27D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09F3266-D1D7-46F8-BE11-6AFCA7570182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692-F0C9-AF1C-145C-A45885A7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79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36DB-340F-4646-13CF-32D4D213E6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9927EE2-94FD-4ABF-9384-0B9D078ABA0D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EA074-83FF-2A59-9E72-8DEB7C8D26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0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DD238-3295-044E-F400-315BD3066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357D1-17AE-4934-AFDC-2FEE082D5B38}" type="datetime1">
              <a:rPr lang="de-DE" smtClean="0"/>
              <a:t>09.06.2024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2F10F-A83E-3417-0420-ACEC0274A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257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80B-A2ED-E6BF-A8E8-BECC7CC53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RUSTikales Rust for advanced coders</a:t>
            </a:r>
          </a:p>
        </p:txBody>
      </p:sp>
    </p:spTree>
    <p:extLst>
      <p:ext uri="{BB962C8B-B14F-4D97-AF65-F5344CB8AC3E}">
        <p14:creationId xmlns:p14="http://schemas.microsoft.com/office/powerpoint/2010/main" val="251095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However, guarantees come with a price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Compiler must be strict and reject potentially valid code sometimes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If we know our code is valid, and it won‘t compile, we can use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Smart Pointers</a:t>
            </a:r>
            <a:r>
              <a:rPr lang="de-DE" dirty="0">
                <a:sym typeface="Wingdings" panose="05000000000000000000" pitchFamily="2" charset="2"/>
              </a:rPr>
              <a:t> to fix that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allows Shared Ownership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RefCell&lt;T&gt;</a:t>
            </a:r>
            <a:r>
              <a:rPr lang="de-DE" dirty="0">
                <a:sym typeface="Wingdings" panose="05000000000000000000" pitchFamily="2" charset="2"/>
              </a:rPr>
              <a:t> uses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Interior Mutability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check borrows at runtime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Combinations of Smart Pointers often have desired effects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Rc&lt;RefCell&lt;T&gt;&gt;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Share multiple mutable references to the underlying data</a:t>
            </a:r>
          </a:p>
        </p:txBody>
      </p:sp>
    </p:spTree>
    <p:extLst>
      <p:ext uri="{BB962C8B-B14F-4D97-AF65-F5344CB8AC3E}">
        <p14:creationId xmlns:p14="http://schemas.microsoft.com/office/powerpoint/2010/main" val="4384657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9942-D5E4-A185-6128-3C26E9C7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" y="744327"/>
            <a:ext cx="8441697" cy="5369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87E1E5-9387-3941-2E2A-D237CEBC342D}"/>
              </a:ext>
            </a:extLst>
          </p:cNvPr>
          <p:cNvSpPr/>
          <p:nvPr/>
        </p:nvSpPr>
        <p:spPr>
          <a:xfrm>
            <a:off x="1711066" y="3057157"/>
            <a:ext cx="3300474" cy="3718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34E82-0DC0-CE90-5893-B30A66DDE50F}"/>
              </a:ext>
            </a:extLst>
          </p:cNvPr>
          <p:cNvSpPr/>
          <p:nvPr/>
        </p:nvSpPr>
        <p:spPr>
          <a:xfrm>
            <a:off x="1711066" y="4768223"/>
            <a:ext cx="2970819" cy="3718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B23D3-2C1C-511F-0545-D8DF5644A375}"/>
              </a:ext>
            </a:extLst>
          </p:cNvPr>
          <p:cNvSpPr txBox="1"/>
          <p:nvPr/>
        </p:nvSpPr>
        <p:spPr>
          <a:xfrm>
            <a:off x="2880557" y="3755711"/>
            <a:ext cx="681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Shared behavior can be factored into a macro, which does not care about any types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Further checks will then decide if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method.params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func.params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is a valid thing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51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9942-D5E4-A185-6128-3C26E9C7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" y="744327"/>
            <a:ext cx="8441697" cy="5369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87E1E5-9387-3941-2E2A-D237CEBC342D}"/>
              </a:ext>
            </a:extLst>
          </p:cNvPr>
          <p:cNvSpPr/>
          <p:nvPr/>
        </p:nvSpPr>
        <p:spPr>
          <a:xfrm>
            <a:off x="1083153" y="744327"/>
            <a:ext cx="8441696" cy="20027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92BFB-C00F-3AFC-8F7D-0FC67AD01B2B}"/>
              </a:ext>
            </a:extLst>
          </p:cNvPr>
          <p:cNvSpPr txBox="1"/>
          <p:nvPr/>
        </p:nvSpPr>
        <p:spPr>
          <a:xfrm>
            <a:off x="1977930" y="2001476"/>
            <a:ext cx="7287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However, this macro is not hygienic either, and needs refinement (even if it works just fine)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6D65E-81F7-BCAE-6A34-CFA0541B2180}"/>
              </a:ext>
            </a:extLst>
          </p:cNvPr>
          <p:cNvSpPr/>
          <p:nvPr/>
        </p:nvSpPr>
        <p:spPr>
          <a:xfrm>
            <a:off x="2609768" y="2309254"/>
            <a:ext cx="839835" cy="367230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D48DD-02F3-5EF8-9F3C-EA04D58ED6B8}"/>
              </a:ext>
            </a:extLst>
          </p:cNvPr>
          <p:cNvSpPr txBox="1"/>
          <p:nvPr/>
        </p:nvSpPr>
        <p:spPr>
          <a:xfrm>
            <a:off x="3449603" y="2338980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What could cause problems?</a:t>
            </a:r>
          </a:p>
        </p:txBody>
      </p:sp>
    </p:spTree>
    <p:extLst>
      <p:ext uri="{BB962C8B-B14F-4D97-AF65-F5344CB8AC3E}">
        <p14:creationId xmlns:p14="http://schemas.microsoft.com/office/powerpoint/2010/main" val="3737945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9942-D5E4-A185-6128-3C26E9C7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" y="744327"/>
            <a:ext cx="8441697" cy="53693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A87E1E5-9387-3941-2E2A-D237CEBC342D}"/>
              </a:ext>
            </a:extLst>
          </p:cNvPr>
          <p:cNvSpPr/>
          <p:nvPr/>
        </p:nvSpPr>
        <p:spPr>
          <a:xfrm>
            <a:off x="1683595" y="3092476"/>
            <a:ext cx="3343643" cy="33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92BFB-C00F-3AFC-8F7D-0FC67AD01B2B}"/>
              </a:ext>
            </a:extLst>
          </p:cNvPr>
          <p:cNvSpPr txBox="1"/>
          <p:nvPr/>
        </p:nvSpPr>
        <p:spPr>
          <a:xfrm>
            <a:off x="2957410" y="3747917"/>
            <a:ext cx="519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It‘s not clear to the user that this macro could exit the function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It modifies control flow without being visible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D48DD-02F3-5EF8-9F3C-EA04D58ED6B8}"/>
              </a:ext>
            </a:extLst>
          </p:cNvPr>
          <p:cNvSpPr txBox="1"/>
          <p:nvPr/>
        </p:nvSpPr>
        <p:spPr>
          <a:xfrm>
            <a:off x="3449603" y="2338980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What could cause problems?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C6D65E-81F7-BCAE-6A34-CFA0541B2180}"/>
              </a:ext>
            </a:extLst>
          </p:cNvPr>
          <p:cNvSpPr/>
          <p:nvPr/>
        </p:nvSpPr>
        <p:spPr>
          <a:xfrm>
            <a:off x="2609768" y="2309254"/>
            <a:ext cx="839835" cy="367230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ysClr val="windowText" lastClr="000000"/>
                </a:solidFill>
              </a:rPr>
              <a:t>3/3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BA050-CC29-8133-2F00-B000BED84D0A}"/>
              </a:ext>
            </a:extLst>
          </p:cNvPr>
          <p:cNvSpPr/>
          <p:nvPr/>
        </p:nvSpPr>
        <p:spPr>
          <a:xfrm>
            <a:off x="8873211" y="1396454"/>
            <a:ext cx="200149" cy="33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39F8A2-0FDA-6C11-DCCA-A35F5BE9B0A4}"/>
              </a:ext>
            </a:extLst>
          </p:cNvPr>
          <p:cNvSpPr/>
          <p:nvPr/>
        </p:nvSpPr>
        <p:spPr>
          <a:xfrm>
            <a:off x="6372674" y="1732977"/>
            <a:ext cx="200149" cy="33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7D7EDB-576D-9F42-E458-E29B9C9D2A24}"/>
              </a:ext>
            </a:extLst>
          </p:cNvPr>
          <p:cNvSpPr txBox="1"/>
          <p:nvPr/>
        </p:nvSpPr>
        <p:spPr>
          <a:xfrm>
            <a:off x="8512261" y="167295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Early exit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96A39-8B12-F4A1-D98F-5E7BFFB54445}"/>
              </a:ext>
            </a:extLst>
          </p:cNvPr>
          <p:cNvSpPr txBox="1"/>
          <p:nvPr/>
        </p:nvSpPr>
        <p:spPr>
          <a:xfrm>
            <a:off x="6011724" y="2008205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Early exit</a:t>
            </a:r>
          </a:p>
        </p:txBody>
      </p:sp>
    </p:spTree>
    <p:extLst>
      <p:ext uri="{BB962C8B-B14F-4D97-AF65-F5344CB8AC3E}">
        <p14:creationId xmlns:p14="http://schemas.microsoft.com/office/powerpoint/2010/main" val="32421457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9942-D5E4-A185-6128-3C26E9C7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" y="744327"/>
            <a:ext cx="8441697" cy="53693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CF720-A46A-ACF5-0071-ED498AC27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52" y="2735703"/>
            <a:ext cx="7989020" cy="3410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699773-31C7-B626-BB30-DCF19A404E53}"/>
              </a:ext>
            </a:extLst>
          </p:cNvPr>
          <p:cNvSpPr/>
          <p:nvPr/>
        </p:nvSpPr>
        <p:spPr>
          <a:xfrm>
            <a:off x="4822511" y="3092476"/>
            <a:ext cx="200149" cy="33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D8BAC1-E9E4-8A9B-CF55-B5FD4EC92EB3}"/>
              </a:ext>
            </a:extLst>
          </p:cNvPr>
          <p:cNvSpPr/>
          <p:nvPr/>
        </p:nvSpPr>
        <p:spPr>
          <a:xfrm>
            <a:off x="4503976" y="4787190"/>
            <a:ext cx="200149" cy="3365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953F33-6CE7-A5D0-F687-31EBF7088BEC}"/>
              </a:ext>
            </a:extLst>
          </p:cNvPr>
          <p:cNvSpPr txBox="1"/>
          <p:nvPr/>
        </p:nvSpPr>
        <p:spPr>
          <a:xfrm>
            <a:off x="3496698" y="3896993"/>
            <a:ext cx="4451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It would be nicer if we could denote this behavior here</a:t>
            </a:r>
          </a:p>
        </p:txBody>
      </p:sp>
    </p:spTree>
    <p:extLst>
      <p:ext uri="{BB962C8B-B14F-4D97-AF65-F5344CB8AC3E}">
        <p14:creationId xmlns:p14="http://schemas.microsoft.com/office/powerpoint/2010/main" val="11531304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A9774-912D-7132-9AAC-91C2A58D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39" y="1035964"/>
            <a:ext cx="8656058" cy="4786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9C88F-0918-DCA0-0197-06396AE77DF3}"/>
              </a:ext>
            </a:extLst>
          </p:cNvPr>
          <p:cNvSpPr txBox="1"/>
          <p:nvPr/>
        </p:nvSpPr>
        <p:spPr>
          <a:xfrm>
            <a:off x="5058633" y="1503070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Idea: Instead of returning early, we just skip everything once we fail</a:t>
            </a:r>
          </a:p>
        </p:txBody>
      </p:sp>
    </p:spTree>
    <p:extLst>
      <p:ext uri="{BB962C8B-B14F-4D97-AF65-F5344CB8AC3E}">
        <p14:creationId xmlns:p14="http://schemas.microsoft.com/office/powerpoint/2010/main" val="220426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A9774-912D-7132-9AAC-91C2A58DB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39" y="1035964"/>
            <a:ext cx="8656058" cy="4786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9C88F-0918-DCA0-0197-06396AE77DF3}"/>
              </a:ext>
            </a:extLst>
          </p:cNvPr>
          <p:cNvSpPr txBox="1"/>
          <p:nvPr/>
        </p:nvSpPr>
        <p:spPr>
          <a:xfrm>
            <a:off x="5058633" y="1503070"/>
            <a:ext cx="5506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Idea: Instead of returning early, we just skip everything once we fail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C68139-1C1E-C1F0-2709-1BF9CBEDF63E}"/>
              </a:ext>
            </a:extLst>
          </p:cNvPr>
          <p:cNvSpPr/>
          <p:nvPr/>
        </p:nvSpPr>
        <p:spPr>
          <a:xfrm>
            <a:off x="2692182" y="4073593"/>
            <a:ext cx="7052915" cy="93794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9199-E6B4-D050-0178-B41AC68EF601}"/>
              </a:ext>
            </a:extLst>
          </p:cNvPr>
          <p:cNvSpPr txBox="1"/>
          <p:nvPr/>
        </p:nvSpPr>
        <p:spPr>
          <a:xfrm>
            <a:off x="3064561" y="5022478"/>
            <a:ext cx="6062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Last statement is an expression, so it should return like a normal function?</a:t>
            </a:r>
          </a:p>
        </p:txBody>
      </p:sp>
    </p:spTree>
    <p:extLst>
      <p:ext uri="{BB962C8B-B14F-4D97-AF65-F5344CB8AC3E}">
        <p14:creationId xmlns:p14="http://schemas.microsoft.com/office/powerpoint/2010/main" val="40879077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E63B3-81EA-62A0-CEC4-C35A9696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80" y="840816"/>
            <a:ext cx="7692332" cy="517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09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E63B3-81EA-62A0-CEC4-C35A9696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91" y="345374"/>
            <a:ext cx="4683018" cy="315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A51470-4005-2471-3DA5-EB541563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92" y="3441264"/>
            <a:ext cx="7870616" cy="25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203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E63B3-81EA-62A0-CEC4-C35A9696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491" y="345374"/>
            <a:ext cx="4683018" cy="3151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A51470-4005-2471-3DA5-EB541563C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92" y="3441264"/>
            <a:ext cx="7870616" cy="25204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904571-DB7C-7D3A-D491-2ADDB8F1F04C}"/>
              </a:ext>
            </a:extLst>
          </p:cNvPr>
          <p:cNvSpPr/>
          <p:nvPr/>
        </p:nvSpPr>
        <p:spPr>
          <a:xfrm>
            <a:off x="4104989" y="2684333"/>
            <a:ext cx="1962232" cy="2354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107CE-324C-60A7-0484-210E97547150}"/>
              </a:ext>
            </a:extLst>
          </p:cNvPr>
          <p:cNvSpPr txBox="1"/>
          <p:nvPr/>
        </p:nvSpPr>
        <p:spPr>
          <a:xfrm>
            <a:off x="1887666" y="2648178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Missing the ?</a:t>
            </a:r>
          </a:p>
        </p:txBody>
      </p:sp>
    </p:spTree>
    <p:extLst>
      <p:ext uri="{BB962C8B-B14F-4D97-AF65-F5344CB8AC3E}">
        <p14:creationId xmlns:p14="http://schemas.microsoft.com/office/powerpoint/2010/main" val="3898736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74" y="677305"/>
            <a:ext cx="7773052" cy="52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5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E079E-73D6-C39C-273C-B6053223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72" y="596351"/>
            <a:ext cx="8247056" cy="56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997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39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FC835-66FF-86E1-3393-5068ED298D45}"/>
              </a:ext>
            </a:extLst>
          </p:cNvPr>
          <p:cNvSpPr txBox="1"/>
          <p:nvPr/>
        </p:nvSpPr>
        <p:spPr>
          <a:xfrm>
            <a:off x="2171688" y="4976235"/>
            <a:ext cx="7848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Macro parsing and expansion is </a:t>
            </a:r>
            <a:r>
              <a:rPr lang="de-DE" dirty="0">
                <a:solidFill>
                  <a:srgbClr val="FFFF00"/>
                </a:solidFill>
              </a:rPr>
              <a:t>built into the parser at specific locations (part of the grammar)</a:t>
            </a:r>
          </a:p>
        </p:txBody>
      </p:sp>
    </p:spTree>
    <p:extLst>
      <p:ext uri="{BB962C8B-B14F-4D97-AF65-F5344CB8AC3E}">
        <p14:creationId xmlns:p14="http://schemas.microsoft.com/office/powerpoint/2010/main" val="41179373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FC835-66FF-86E1-3393-5068ED298D45}"/>
              </a:ext>
            </a:extLst>
          </p:cNvPr>
          <p:cNvSpPr txBox="1"/>
          <p:nvPr/>
        </p:nvSpPr>
        <p:spPr>
          <a:xfrm>
            <a:off x="2171688" y="4976235"/>
            <a:ext cx="7848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Macro parsing and expansion is </a:t>
            </a:r>
            <a:r>
              <a:rPr lang="de-DE" dirty="0">
                <a:solidFill>
                  <a:srgbClr val="FFFF00"/>
                </a:solidFill>
              </a:rPr>
              <a:t>built into the parser at specific locations (part of the grammar)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Depending on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context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macros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evaluated differently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28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FC835-66FF-86E1-3393-5068ED298D45}"/>
              </a:ext>
            </a:extLst>
          </p:cNvPr>
          <p:cNvSpPr txBox="1"/>
          <p:nvPr/>
        </p:nvSpPr>
        <p:spPr>
          <a:xfrm>
            <a:off x="2171688" y="4976235"/>
            <a:ext cx="7848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Macro parsing and expansion is </a:t>
            </a:r>
            <a:r>
              <a:rPr lang="de-DE" dirty="0">
                <a:solidFill>
                  <a:srgbClr val="FFFF00"/>
                </a:solidFill>
              </a:rPr>
              <a:t>built into the parser at specific locations (part of the grammar)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Depending on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context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macros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evaluated differently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?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turns the macro call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from a statement into an expression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Macros don‘t insert code, they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expand to AST nodes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819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FC835-66FF-86E1-3393-5068ED298D45}"/>
              </a:ext>
            </a:extLst>
          </p:cNvPr>
          <p:cNvSpPr txBox="1"/>
          <p:nvPr/>
        </p:nvSpPr>
        <p:spPr>
          <a:xfrm>
            <a:off x="2440996" y="4976235"/>
            <a:ext cx="73100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?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turns the macro call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from a statement into an expression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Which is actually what we want, except that we want the </a:t>
            </a:r>
            <a:r>
              <a:rPr lang="de-DE" i="1" dirty="0">
                <a:solidFill>
                  <a:schemeClr val="bg1"/>
                </a:solidFill>
                <a:sym typeface="Wingdings" panose="05000000000000000000" pitchFamily="2" charset="2"/>
              </a:rPr>
              <a:t>whole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macro to be the expression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345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FC835-66FF-86E1-3393-5068ED298D45}"/>
              </a:ext>
            </a:extLst>
          </p:cNvPr>
          <p:cNvSpPr txBox="1"/>
          <p:nvPr/>
        </p:nvSpPr>
        <p:spPr>
          <a:xfrm>
            <a:off x="2440996" y="4976235"/>
            <a:ext cx="7310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?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turns the macro call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from a statement into an expression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Which is actually what we want, except that we want the </a:t>
            </a:r>
            <a:r>
              <a:rPr lang="de-DE" i="1" dirty="0">
                <a:solidFill>
                  <a:schemeClr val="bg1"/>
                </a:solidFill>
                <a:sym typeface="Wingdings" panose="05000000000000000000" pitchFamily="2" charset="2"/>
              </a:rPr>
              <a:t>whole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macro to be the expression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need to tell Rust that those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statements form a single expression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705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C583B-3E76-5142-489C-5630D2FAA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575" y="345374"/>
            <a:ext cx="4816850" cy="3268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B01C45-15E7-03AD-D74B-7927E02D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614160"/>
            <a:ext cx="8724900" cy="1362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1FC835-66FF-86E1-3393-5068ED298D45}"/>
              </a:ext>
            </a:extLst>
          </p:cNvPr>
          <p:cNvSpPr txBox="1"/>
          <p:nvPr/>
        </p:nvSpPr>
        <p:spPr>
          <a:xfrm>
            <a:off x="2440996" y="4976235"/>
            <a:ext cx="731001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?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turns the macro call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from a statement into an expression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Which is actually what we want, except that we want the </a:t>
            </a:r>
            <a:r>
              <a:rPr lang="de-DE" i="1" dirty="0">
                <a:solidFill>
                  <a:schemeClr val="bg1"/>
                </a:solidFill>
                <a:sym typeface="Wingdings" panose="05000000000000000000" pitchFamily="2" charset="2"/>
              </a:rPr>
              <a:t>whole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macro to be the expression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need to tell Rust that those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statements form a single expression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Single expressions of that form are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blocks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We need to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add curly brackets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48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E5E2F-2224-F873-4BAB-D1BF99D8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61" y="345374"/>
            <a:ext cx="4670077" cy="35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193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E5E2F-2224-F873-4BAB-D1BF99D8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61" y="345374"/>
            <a:ext cx="4670077" cy="35258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48601A-E143-3C9F-9682-4170783C1E97}"/>
              </a:ext>
            </a:extLst>
          </p:cNvPr>
          <p:cNvSpPr/>
          <p:nvPr/>
        </p:nvSpPr>
        <p:spPr>
          <a:xfrm>
            <a:off x="4375776" y="678932"/>
            <a:ext cx="3720391" cy="185234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0A329-2652-6CA3-0137-1725F8827592}"/>
              </a:ext>
            </a:extLst>
          </p:cNvPr>
          <p:cNvSpPr txBox="1"/>
          <p:nvPr/>
        </p:nvSpPr>
        <p:spPr>
          <a:xfrm>
            <a:off x="8096167" y="1451216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 expands into a single block</a:t>
            </a:r>
          </a:p>
        </p:txBody>
      </p:sp>
    </p:spTree>
    <p:extLst>
      <p:ext uri="{BB962C8B-B14F-4D97-AF65-F5344CB8AC3E}">
        <p14:creationId xmlns:p14="http://schemas.microsoft.com/office/powerpoint/2010/main" val="28274644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E5E2F-2224-F873-4BAB-D1BF99D8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61" y="345374"/>
            <a:ext cx="4670077" cy="35258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48601A-E143-3C9F-9682-4170783C1E97}"/>
              </a:ext>
            </a:extLst>
          </p:cNvPr>
          <p:cNvSpPr/>
          <p:nvPr/>
        </p:nvSpPr>
        <p:spPr>
          <a:xfrm>
            <a:off x="4375776" y="678932"/>
            <a:ext cx="3720391" cy="185234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0A329-2652-6CA3-0137-1725F8827592}"/>
              </a:ext>
            </a:extLst>
          </p:cNvPr>
          <p:cNvSpPr txBox="1"/>
          <p:nvPr/>
        </p:nvSpPr>
        <p:spPr>
          <a:xfrm>
            <a:off x="8096167" y="1451216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 expands into a single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6B92D1-697C-0F8B-0632-F852FFB5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833" y="3871240"/>
            <a:ext cx="6878276" cy="24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E079E-73D6-C39C-273C-B6053223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72" y="596351"/>
            <a:ext cx="8247056" cy="5665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6FC2A9-522E-377B-2759-EB24F7A7A2BD}"/>
              </a:ext>
            </a:extLst>
          </p:cNvPr>
          <p:cNvSpPr/>
          <p:nvPr/>
        </p:nvSpPr>
        <p:spPr>
          <a:xfrm>
            <a:off x="2549847" y="3528698"/>
            <a:ext cx="5212483" cy="3746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EF0E0-1DF6-0048-1D72-7DE84D1E4A27}"/>
              </a:ext>
            </a:extLst>
          </p:cNvPr>
          <p:cNvSpPr txBox="1"/>
          <p:nvPr/>
        </p:nvSpPr>
        <p:spPr>
          <a:xfrm>
            <a:off x="7907345" y="3562120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Rc&lt;T&gt;</a:t>
            </a:r>
          </a:p>
        </p:txBody>
      </p:sp>
    </p:spTree>
    <p:extLst>
      <p:ext uri="{BB962C8B-B14F-4D97-AF65-F5344CB8AC3E}">
        <p14:creationId xmlns:p14="http://schemas.microsoft.com/office/powerpoint/2010/main" val="156103215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D1C3-0177-D104-2220-4A9E9CF5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B223E-6A94-C20D-A88F-3155EF1A0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tt-munchers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Procedural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8CA8-0A14-CB79-1373-BFDE5EC4F91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743BAB0-7861-4B66-8366-01B79DA9D28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1CC03-DFD9-D915-93B3-52DCD4104B8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99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E079E-73D6-C39C-273C-B6053223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72" y="596351"/>
            <a:ext cx="8247056" cy="56652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6FC2A9-522E-377B-2759-EB24F7A7A2BD}"/>
              </a:ext>
            </a:extLst>
          </p:cNvPr>
          <p:cNvSpPr/>
          <p:nvPr/>
        </p:nvSpPr>
        <p:spPr>
          <a:xfrm>
            <a:off x="3214499" y="4209463"/>
            <a:ext cx="6328292" cy="3746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EF0E0-1DF6-0048-1D72-7DE84D1E4A27}"/>
              </a:ext>
            </a:extLst>
          </p:cNvPr>
          <p:cNvSpPr txBox="1"/>
          <p:nvPr/>
        </p:nvSpPr>
        <p:spPr>
          <a:xfrm>
            <a:off x="7053367" y="3075548"/>
            <a:ext cx="3207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Share data at many points in our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16922A-4876-75DA-BAD9-234DD00E3140}"/>
              </a:ext>
            </a:extLst>
          </p:cNvPr>
          <p:cNvSpPr/>
          <p:nvPr/>
        </p:nvSpPr>
        <p:spPr>
          <a:xfrm>
            <a:off x="3334674" y="5234885"/>
            <a:ext cx="3384353" cy="3746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795A0-5522-B6FC-320B-B02F9F469358}"/>
              </a:ext>
            </a:extLst>
          </p:cNvPr>
          <p:cNvSpPr/>
          <p:nvPr/>
        </p:nvSpPr>
        <p:spPr>
          <a:xfrm>
            <a:off x="3998654" y="1874789"/>
            <a:ext cx="3054713" cy="37462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724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95ACAB5-EAB8-06F1-0A84-9EFF4A7E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E079E-73D6-C39C-273C-B60532234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27" y="1249836"/>
            <a:ext cx="6344479" cy="4358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927416-79C5-D664-B03D-6CEF8923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206" y="2034409"/>
            <a:ext cx="2747449" cy="27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2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FDB81-FD69-770A-528B-F4C7ECD3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57" y="535750"/>
            <a:ext cx="8547886" cy="57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9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FDB81-FD69-770A-528B-F4C7ECD3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57" y="535750"/>
            <a:ext cx="8547886" cy="5786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EFF910-8D45-8B9C-01B4-2E18D40506B3}"/>
              </a:ext>
            </a:extLst>
          </p:cNvPr>
          <p:cNvSpPr/>
          <p:nvPr/>
        </p:nvSpPr>
        <p:spPr>
          <a:xfrm>
            <a:off x="2360522" y="1438065"/>
            <a:ext cx="6650548" cy="36253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F194B-490B-2761-5BAA-70253AFBACF3}"/>
              </a:ext>
            </a:extLst>
          </p:cNvPr>
          <p:cNvSpPr txBox="1"/>
          <p:nvPr/>
        </p:nvSpPr>
        <p:spPr>
          <a:xfrm>
            <a:off x="9151644" y="1465445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RefCell&lt;T&gt;</a:t>
            </a:r>
          </a:p>
        </p:txBody>
      </p:sp>
    </p:spTree>
    <p:extLst>
      <p:ext uri="{BB962C8B-B14F-4D97-AF65-F5344CB8AC3E}">
        <p14:creationId xmlns:p14="http://schemas.microsoft.com/office/powerpoint/2010/main" val="3042742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FDB81-FD69-770A-528B-F4C7ECD3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57" y="535750"/>
            <a:ext cx="8547886" cy="5786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EFF910-8D45-8B9C-01B4-2E18D40506B3}"/>
              </a:ext>
            </a:extLst>
          </p:cNvPr>
          <p:cNvSpPr/>
          <p:nvPr/>
        </p:nvSpPr>
        <p:spPr>
          <a:xfrm>
            <a:off x="2396775" y="2086605"/>
            <a:ext cx="5720036" cy="101107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5F194B-490B-2761-5BAA-70253AFBACF3}"/>
              </a:ext>
            </a:extLst>
          </p:cNvPr>
          <p:cNvSpPr txBox="1"/>
          <p:nvPr/>
        </p:nvSpPr>
        <p:spPr>
          <a:xfrm>
            <a:off x="8294394" y="2187984"/>
            <a:ext cx="36070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Borrows are valid until the value is dropped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No violations here, everything is good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69BE12-FBFE-0728-FEEA-CC7A8E51EC6A}"/>
              </a:ext>
            </a:extLst>
          </p:cNvPr>
          <p:cNvSpPr/>
          <p:nvPr/>
        </p:nvSpPr>
        <p:spPr>
          <a:xfrm>
            <a:off x="2396775" y="3429000"/>
            <a:ext cx="7973168" cy="128430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464473-A4FC-4C01-DCC7-613B84A9A622}"/>
              </a:ext>
            </a:extLst>
          </p:cNvPr>
          <p:cNvSpPr/>
          <p:nvPr/>
        </p:nvSpPr>
        <p:spPr>
          <a:xfrm>
            <a:off x="2396776" y="5050550"/>
            <a:ext cx="5720036" cy="9470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7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FDB81-FD69-770A-528B-F4C7ECD3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48" y="1139979"/>
            <a:ext cx="6762738" cy="4578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E36846-0AA6-6FE2-B9C2-8F3DF9FD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686" y="2599008"/>
            <a:ext cx="3037418" cy="165998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C6C6ED7-C99B-75EB-39B0-9C586211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00487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3F557-356D-1502-FED6-03230BB5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16" y="880112"/>
            <a:ext cx="7218524" cy="5097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05774-926D-98A2-7790-A61EDDAF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40" y="2696213"/>
            <a:ext cx="2878538" cy="14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0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42BAC-8665-8191-BB3A-02389186A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Weak&lt;T&gt;</a:t>
            </a:r>
          </a:p>
          <a:p>
            <a:pPr>
              <a:buFont typeface="+mj-lt"/>
              <a:buAutoNum type="arabicPeriod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891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3F557-356D-1502-FED6-03230BB5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16" y="880112"/>
            <a:ext cx="7218524" cy="5097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05774-926D-98A2-7790-A61EDDAF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40" y="2696213"/>
            <a:ext cx="2878538" cy="146557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767FDD-D037-A0CA-6CE8-6108FF86D1E5}"/>
              </a:ext>
            </a:extLst>
          </p:cNvPr>
          <p:cNvCxnSpPr>
            <a:cxnSpLocks/>
          </p:cNvCxnSpPr>
          <p:nvPr/>
        </p:nvCxnSpPr>
        <p:spPr>
          <a:xfrm flipH="1">
            <a:off x="4886199" y="3429000"/>
            <a:ext cx="3391741" cy="18368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BA99B9-27A0-0726-EABF-BAF8CF9AC324}"/>
              </a:ext>
            </a:extLst>
          </p:cNvPr>
          <p:cNvCxnSpPr>
            <a:cxnSpLocks/>
          </p:cNvCxnSpPr>
          <p:nvPr/>
        </p:nvCxnSpPr>
        <p:spPr>
          <a:xfrm flipH="1" flipV="1">
            <a:off x="4781466" y="3552867"/>
            <a:ext cx="3496474" cy="38200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B777EF-8366-3C2E-BAA7-047EF9521B9F}"/>
              </a:ext>
            </a:extLst>
          </p:cNvPr>
          <p:cNvCxnSpPr>
            <a:cxnSpLocks/>
          </p:cNvCxnSpPr>
          <p:nvPr/>
        </p:nvCxnSpPr>
        <p:spPr>
          <a:xfrm flipH="1">
            <a:off x="4886199" y="2931160"/>
            <a:ext cx="3391741" cy="183685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F35C9F-CEF5-0A17-2D37-2D40342EB0EE}"/>
              </a:ext>
            </a:extLst>
          </p:cNvPr>
          <p:cNvSpPr txBox="1"/>
          <p:nvPr/>
        </p:nvSpPr>
        <p:spPr>
          <a:xfrm>
            <a:off x="8277940" y="880112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Use wherever we want</a:t>
            </a:r>
          </a:p>
        </p:txBody>
      </p:sp>
    </p:spTree>
    <p:extLst>
      <p:ext uri="{BB962C8B-B14F-4D97-AF65-F5344CB8AC3E}">
        <p14:creationId xmlns:p14="http://schemas.microsoft.com/office/powerpoint/2010/main" val="730422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43F557-356D-1502-FED6-03230BB5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16" y="880112"/>
            <a:ext cx="7218524" cy="5097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05774-926D-98A2-7790-A61EDDAF8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40" y="2696213"/>
            <a:ext cx="2878538" cy="14655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49E97F-B440-5337-9A20-212220D8D1B9}"/>
              </a:ext>
            </a:extLst>
          </p:cNvPr>
          <p:cNvSpPr/>
          <p:nvPr/>
        </p:nvSpPr>
        <p:spPr>
          <a:xfrm>
            <a:off x="7548834" y="2304127"/>
            <a:ext cx="3189316" cy="2191337"/>
          </a:xfrm>
          <a:custGeom>
            <a:avLst/>
            <a:gdLst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86302 w 3186302"/>
              <a:gd name="connsiteY2" fmla="*/ 2191337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0 w 3186302"/>
              <a:gd name="connsiteY2" fmla="*/ 2191337 h 2191337"/>
              <a:gd name="connsiteX3" fmla="*/ 0 w 3186302"/>
              <a:gd name="connsiteY3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2876131 w 3186302"/>
              <a:gd name="connsiteY2" fmla="*/ 217522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74218 w 3186302"/>
              <a:gd name="connsiteY2" fmla="*/ 378650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265658"/>
              <a:gd name="connsiteY0" fmla="*/ 2191337 h 2191337"/>
              <a:gd name="connsiteX1" fmla="*/ 0 w 3265658"/>
              <a:gd name="connsiteY1" fmla="*/ 0 h 2191337"/>
              <a:gd name="connsiteX2" fmla="*/ 3186302 w 3265658"/>
              <a:gd name="connsiteY2" fmla="*/ 0 h 2191337"/>
              <a:gd name="connsiteX3" fmla="*/ 3265658 w 3265658"/>
              <a:gd name="connsiteY3" fmla="*/ 470090 h 2191337"/>
              <a:gd name="connsiteX0" fmla="*/ 0 w 3201207"/>
              <a:gd name="connsiteY0" fmla="*/ 2191337 h 2191337"/>
              <a:gd name="connsiteX1" fmla="*/ 0 w 3201207"/>
              <a:gd name="connsiteY1" fmla="*/ 0 h 2191337"/>
              <a:gd name="connsiteX2" fmla="*/ 3186302 w 3201207"/>
              <a:gd name="connsiteY2" fmla="*/ 0 h 2191337"/>
              <a:gd name="connsiteX3" fmla="*/ 3201207 w 3201207"/>
              <a:gd name="connsiteY3" fmla="*/ 377442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74703 w 3186302"/>
              <a:gd name="connsiteY3" fmla="*/ 377442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3538 w 3186302"/>
              <a:gd name="connsiteY3" fmla="*/ 368607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4434 w 3186302"/>
              <a:gd name="connsiteY3" fmla="*/ 374612 h 2191337"/>
              <a:gd name="connsiteX0" fmla="*/ 0 w 3189316"/>
              <a:gd name="connsiteY0" fmla="*/ 2191337 h 2191337"/>
              <a:gd name="connsiteX1" fmla="*/ 0 w 3189316"/>
              <a:gd name="connsiteY1" fmla="*/ 0 h 2191337"/>
              <a:gd name="connsiteX2" fmla="*/ 3186302 w 3189316"/>
              <a:gd name="connsiteY2" fmla="*/ 0 h 2191337"/>
              <a:gd name="connsiteX3" fmla="*/ 3189197 w 3189316"/>
              <a:gd name="connsiteY3" fmla="*/ 374612 h 21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316" h="2191337">
                <a:moveTo>
                  <a:pt x="0" y="2191337"/>
                </a:moveTo>
                <a:lnTo>
                  <a:pt x="0" y="0"/>
                </a:lnTo>
                <a:lnTo>
                  <a:pt x="3186302" y="0"/>
                </a:lnTo>
                <a:cubicBezTo>
                  <a:pt x="3185381" y="122869"/>
                  <a:pt x="3190118" y="251743"/>
                  <a:pt x="3189197" y="374612"/>
                </a:cubicBezTo>
              </a:path>
            </a:pathLst>
          </a:custGeom>
          <a:noFill/>
          <a:ln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EB28995-3E51-1A2B-0372-921F37A1015E}"/>
              </a:ext>
            </a:extLst>
          </p:cNvPr>
          <p:cNvSpPr/>
          <p:nvPr/>
        </p:nvSpPr>
        <p:spPr>
          <a:xfrm>
            <a:off x="5491434" y="1946576"/>
            <a:ext cx="5953806" cy="1279108"/>
          </a:xfrm>
          <a:custGeom>
            <a:avLst/>
            <a:gdLst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86302 w 3186302"/>
              <a:gd name="connsiteY2" fmla="*/ 2191337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0 w 3186302"/>
              <a:gd name="connsiteY2" fmla="*/ 2191337 h 2191337"/>
              <a:gd name="connsiteX3" fmla="*/ 0 w 3186302"/>
              <a:gd name="connsiteY3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2876131 w 3186302"/>
              <a:gd name="connsiteY2" fmla="*/ 217522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74218 w 3186302"/>
              <a:gd name="connsiteY2" fmla="*/ 378650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265658"/>
              <a:gd name="connsiteY0" fmla="*/ 2191337 h 2191337"/>
              <a:gd name="connsiteX1" fmla="*/ 0 w 3265658"/>
              <a:gd name="connsiteY1" fmla="*/ 0 h 2191337"/>
              <a:gd name="connsiteX2" fmla="*/ 3186302 w 3265658"/>
              <a:gd name="connsiteY2" fmla="*/ 0 h 2191337"/>
              <a:gd name="connsiteX3" fmla="*/ 3265658 w 3265658"/>
              <a:gd name="connsiteY3" fmla="*/ 470090 h 2191337"/>
              <a:gd name="connsiteX0" fmla="*/ 0 w 3201207"/>
              <a:gd name="connsiteY0" fmla="*/ 2191337 h 2191337"/>
              <a:gd name="connsiteX1" fmla="*/ 0 w 3201207"/>
              <a:gd name="connsiteY1" fmla="*/ 0 h 2191337"/>
              <a:gd name="connsiteX2" fmla="*/ 3186302 w 3201207"/>
              <a:gd name="connsiteY2" fmla="*/ 0 h 2191337"/>
              <a:gd name="connsiteX3" fmla="*/ 3201207 w 3201207"/>
              <a:gd name="connsiteY3" fmla="*/ 377442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74703 w 3186302"/>
              <a:gd name="connsiteY3" fmla="*/ 377442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3538 w 3186302"/>
              <a:gd name="connsiteY3" fmla="*/ 368607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4434 w 3186302"/>
              <a:gd name="connsiteY3" fmla="*/ 374612 h 2191337"/>
              <a:gd name="connsiteX0" fmla="*/ 0 w 3189316"/>
              <a:gd name="connsiteY0" fmla="*/ 2191337 h 2191337"/>
              <a:gd name="connsiteX1" fmla="*/ 0 w 3189316"/>
              <a:gd name="connsiteY1" fmla="*/ 0 h 2191337"/>
              <a:gd name="connsiteX2" fmla="*/ 3186302 w 3189316"/>
              <a:gd name="connsiteY2" fmla="*/ 0 h 2191337"/>
              <a:gd name="connsiteX3" fmla="*/ 3189197 w 3189316"/>
              <a:gd name="connsiteY3" fmla="*/ 374612 h 21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316" h="2191337">
                <a:moveTo>
                  <a:pt x="0" y="2191337"/>
                </a:moveTo>
                <a:lnTo>
                  <a:pt x="0" y="0"/>
                </a:lnTo>
                <a:lnTo>
                  <a:pt x="3186302" y="0"/>
                </a:lnTo>
                <a:cubicBezTo>
                  <a:pt x="3185381" y="122869"/>
                  <a:pt x="3190118" y="251743"/>
                  <a:pt x="3189197" y="374612"/>
                </a:cubicBezTo>
              </a:path>
            </a:pathLst>
          </a:custGeom>
          <a:noFill/>
          <a:ln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D8C894-CCDD-D225-811A-D43B95CB4789}"/>
              </a:ext>
            </a:extLst>
          </p:cNvPr>
          <p:cNvSpPr/>
          <p:nvPr/>
        </p:nvSpPr>
        <p:spPr>
          <a:xfrm rot="5400000">
            <a:off x="9584950" y="2074588"/>
            <a:ext cx="1988299" cy="1732280"/>
          </a:xfrm>
          <a:custGeom>
            <a:avLst/>
            <a:gdLst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86302 w 3186302"/>
              <a:gd name="connsiteY2" fmla="*/ 2191337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0 w 3186302"/>
              <a:gd name="connsiteY2" fmla="*/ 2191337 h 2191337"/>
              <a:gd name="connsiteX3" fmla="*/ 0 w 3186302"/>
              <a:gd name="connsiteY3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2876131 w 3186302"/>
              <a:gd name="connsiteY2" fmla="*/ 217522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74218 w 3186302"/>
              <a:gd name="connsiteY2" fmla="*/ 378650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265658"/>
              <a:gd name="connsiteY0" fmla="*/ 2191337 h 2191337"/>
              <a:gd name="connsiteX1" fmla="*/ 0 w 3265658"/>
              <a:gd name="connsiteY1" fmla="*/ 0 h 2191337"/>
              <a:gd name="connsiteX2" fmla="*/ 3186302 w 3265658"/>
              <a:gd name="connsiteY2" fmla="*/ 0 h 2191337"/>
              <a:gd name="connsiteX3" fmla="*/ 3265658 w 3265658"/>
              <a:gd name="connsiteY3" fmla="*/ 470090 h 2191337"/>
              <a:gd name="connsiteX0" fmla="*/ 0 w 3201207"/>
              <a:gd name="connsiteY0" fmla="*/ 2191337 h 2191337"/>
              <a:gd name="connsiteX1" fmla="*/ 0 w 3201207"/>
              <a:gd name="connsiteY1" fmla="*/ 0 h 2191337"/>
              <a:gd name="connsiteX2" fmla="*/ 3186302 w 3201207"/>
              <a:gd name="connsiteY2" fmla="*/ 0 h 2191337"/>
              <a:gd name="connsiteX3" fmla="*/ 3201207 w 3201207"/>
              <a:gd name="connsiteY3" fmla="*/ 377442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74703 w 3186302"/>
              <a:gd name="connsiteY3" fmla="*/ 377442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3538 w 3186302"/>
              <a:gd name="connsiteY3" fmla="*/ 368607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4434 w 3186302"/>
              <a:gd name="connsiteY3" fmla="*/ 374612 h 2191337"/>
              <a:gd name="connsiteX0" fmla="*/ 0 w 3189316"/>
              <a:gd name="connsiteY0" fmla="*/ 2191337 h 2191337"/>
              <a:gd name="connsiteX1" fmla="*/ 0 w 3189316"/>
              <a:gd name="connsiteY1" fmla="*/ 0 h 2191337"/>
              <a:gd name="connsiteX2" fmla="*/ 3186302 w 3189316"/>
              <a:gd name="connsiteY2" fmla="*/ 0 h 2191337"/>
              <a:gd name="connsiteX3" fmla="*/ 3189197 w 3189316"/>
              <a:gd name="connsiteY3" fmla="*/ 374612 h 21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316" h="2191337">
                <a:moveTo>
                  <a:pt x="0" y="2191337"/>
                </a:moveTo>
                <a:lnTo>
                  <a:pt x="0" y="0"/>
                </a:lnTo>
                <a:lnTo>
                  <a:pt x="3186302" y="0"/>
                </a:lnTo>
                <a:cubicBezTo>
                  <a:pt x="3185381" y="122869"/>
                  <a:pt x="3190118" y="251743"/>
                  <a:pt x="3189197" y="374612"/>
                </a:cubicBezTo>
              </a:path>
            </a:pathLst>
          </a:custGeom>
          <a:noFill/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0162798-8022-E5FD-AFB2-73FBEE248986}"/>
              </a:ext>
            </a:extLst>
          </p:cNvPr>
          <p:cNvSpPr/>
          <p:nvPr/>
        </p:nvSpPr>
        <p:spPr>
          <a:xfrm flipV="1">
            <a:off x="5796234" y="5202856"/>
            <a:ext cx="5935014" cy="227664"/>
          </a:xfrm>
          <a:custGeom>
            <a:avLst/>
            <a:gdLst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86302 w 3186302"/>
              <a:gd name="connsiteY2" fmla="*/ 2191337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0 w 3186302"/>
              <a:gd name="connsiteY2" fmla="*/ 2191337 h 2191337"/>
              <a:gd name="connsiteX3" fmla="*/ 0 w 3186302"/>
              <a:gd name="connsiteY3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2876131 w 3186302"/>
              <a:gd name="connsiteY2" fmla="*/ 217522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74218 w 3186302"/>
              <a:gd name="connsiteY2" fmla="*/ 378650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265658"/>
              <a:gd name="connsiteY0" fmla="*/ 2191337 h 2191337"/>
              <a:gd name="connsiteX1" fmla="*/ 0 w 3265658"/>
              <a:gd name="connsiteY1" fmla="*/ 0 h 2191337"/>
              <a:gd name="connsiteX2" fmla="*/ 3186302 w 3265658"/>
              <a:gd name="connsiteY2" fmla="*/ 0 h 2191337"/>
              <a:gd name="connsiteX3" fmla="*/ 3265658 w 3265658"/>
              <a:gd name="connsiteY3" fmla="*/ 470090 h 2191337"/>
              <a:gd name="connsiteX0" fmla="*/ 0 w 3201207"/>
              <a:gd name="connsiteY0" fmla="*/ 2191337 h 2191337"/>
              <a:gd name="connsiteX1" fmla="*/ 0 w 3201207"/>
              <a:gd name="connsiteY1" fmla="*/ 0 h 2191337"/>
              <a:gd name="connsiteX2" fmla="*/ 3186302 w 3201207"/>
              <a:gd name="connsiteY2" fmla="*/ 0 h 2191337"/>
              <a:gd name="connsiteX3" fmla="*/ 3201207 w 3201207"/>
              <a:gd name="connsiteY3" fmla="*/ 377442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74703 w 3186302"/>
              <a:gd name="connsiteY3" fmla="*/ 377442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3538 w 3186302"/>
              <a:gd name="connsiteY3" fmla="*/ 368607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4434 w 3186302"/>
              <a:gd name="connsiteY3" fmla="*/ 374612 h 2191337"/>
              <a:gd name="connsiteX0" fmla="*/ 0 w 3189316"/>
              <a:gd name="connsiteY0" fmla="*/ 2191337 h 2191337"/>
              <a:gd name="connsiteX1" fmla="*/ 0 w 3189316"/>
              <a:gd name="connsiteY1" fmla="*/ 0 h 2191337"/>
              <a:gd name="connsiteX2" fmla="*/ 3186302 w 3189316"/>
              <a:gd name="connsiteY2" fmla="*/ 0 h 2191337"/>
              <a:gd name="connsiteX3" fmla="*/ 3189197 w 3189316"/>
              <a:gd name="connsiteY3" fmla="*/ 374612 h 21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316" h="2191337">
                <a:moveTo>
                  <a:pt x="0" y="2191337"/>
                </a:moveTo>
                <a:lnTo>
                  <a:pt x="0" y="0"/>
                </a:lnTo>
                <a:lnTo>
                  <a:pt x="3186302" y="0"/>
                </a:lnTo>
                <a:cubicBezTo>
                  <a:pt x="3185381" y="122869"/>
                  <a:pt x="3190118" y="251743"/>
                  <a:pt x="3189197" y="374612"/>
                </a:cubicBezTo>
              </a:path>
            </a:pathLst>
          </a:custGeom>
          <a:noFill/>
          <a:ln>
            <a:solidFill>
              <a:schemeClr val="bg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761C956-17CA-CC8A-934C-E9A9CF5962BC}"/>
              </a:ext>
            </a:extLst>
          </p:cNvPr>
          <p:cNvSpPr/>
          <p:nvPr/>
        </p:nvSpPr>
        <p:spPr>
          <a:xfrm rot="5400000">
            <a:off x="10416553" y="4115825"/>
            <a:ext cx="2030725" cy="598665"/>
          </a:xfrm>
          <a:custGeom>
            <a:avLst/>
            <a:gdLst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86302 w 3186302"/>
              <a:gd name="connsiteY2" fmla="*/ 2191337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0 w 3186302"/>
              <a:gd name="connsiteY2" fmla="*/ 2191337 h 2191337"/>
              <a:gd name="connsiteX3" fmla="*/ 0 w 3186302"/>
              <a:gd name="connsiteY3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2876131 w 3186302"/>
              <a:gd name="connsiteY2" fmla="*/ 217522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186302"/>
              <a:gd name="connsiteY0" fmla="*/ 0 h 2191337"/>
              <a:gd name="connsiteX1" fmla="*/ 3186302 w 3186302"/>
              <a:gd name="connsiteY1" fmla="*/ 0 h 2191337"/>
              <a:gd name="connsiteX2" fmla="*/ 3174218 w 3186302"/>
              <a:gd name="connsiteY2" fmla="*/ 378650 h 2191337"/>
              <a:gd name="connsiteX3" fmla="*/ 0 w 3186302"/>
              <a:gd name="connsiteY3" fmla="*/ 2191337 h 2191337"/>
              <a:gd name="connsiteX4" fmla="*/ 0 w 3186302"/>
              <a:gd name="connsiteY4" fmla="*/ 0 h 2191337"/>
              <a:gd name="connsiteX0" fmla="*/ 0 w 3265658"/>
              <a:gd name="connsiteY0" fmla="*/ 2191337 h 2191337"/>
              <a:gd name="connsiteX1" fmla="*/ 0 w 3265658"/>
              <a:gd name="connsiteY1" fmla="*/ 0 h 2191337"/>
              <a:gd name="connsiteX2" fmla="*/ 3186302 w 3265658"/>
              <a:gd name="connsiteY2" fmla="*/ 0 h 2191337"/>
              <a:gd name="connsiteX3" fmla="*/ 3265658 w 3265658"/>
              <a:gd name="connsiteY3" fmla="*/ 470090 h 2191337"/>
              <a:gd name="connsiteX0" fmla="*/ 0 w 3201207"/>
              <a:gd name="connsiteY0" fmla="*/ 2191337 h 2191337"/>
              <a:gd name="connsiteX1" fmla="*/ 0 w 3201207"/>
              <a:gd name="connsiteY1" fmla="*/ 0 h 2191337"/>
              <a:gd name="connsiteX2" fmla="*/ 3186302 w 3201207"/>
              <a:gd name="connsiteY2" fmla="*/ 0 h 2191337"/>
              <a:gd name="connsiteX3" fmla="*/ 3201207 w 3201207"/>
              <a:gd name="connsiteY3" fmla="*/ 377442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74703 w 3186302"/>
              <a:gd name="connsiteY3" fmla="*/ 377442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96790"/>
              <a:gd name="connsiteY0" fmla="*/ 2191337 h 2191337"/>
              <a:gd name="connsiteX1" fmla="*/ 0 w 3196790"/>
              <a:gd name="connsiteY1" fmla="*/ 0 h 2191337"/>
              <a:gd name="connsiteX2" fmla="*/ 3186302 w 3196790"/>
              <a:gd name="connsiteY2" fmla="*/ 0 h 2191337"/>
              <a:gd name="connsiteX3" fmla="*/ 3196790 w 3196790"/>
              <a:gd name="connsiteY3" fmla="*/ 368607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3538 w 3186302"/>
              <a:gd name="connsiteY3" fmla="*/ 368607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92446"/>
              <a:gd name="connsiteY0" fmla="*/ 2191337 h 2191337"/>
              <a:gd name="connsiteX1" fmla="*/ 0 w 3192446"/>
              <a:gd name="connsiteY1" fmla="*/ 0 h 2191337"/>
              <a:gd name="connsiteX2" fmla="*/ 3186302 w 3192446"/>
              <a:gd name="connsiteY2" fmla="*/ 0 h 2191337"/>
              <a:gd name="connsiteX3" fmla="*/ 3192372 w 3192446"/>
              <a:gd name="connsiteY3" fmla="*/ 373024 h 2191337"/>
              <a:gd name="connsiteX0" fmla="*/ 0 w 3186302"/>
              <a:gd name="connsiteY0" fmla="*/ 2191337 h 2191337"/>
              <a:gd name="connsiteX1" fmla="*/ 0 w 3186302"/>
              <a:gd name="connsiteY1" fmla="*/ 0 h 2191337"/>
              <a:gd name="connsiteX2" fmla="*/ 3186302 w 3186302"/>
              <a:gd name="connsiteY2" fmla="*/ 0 h 2191337"/>
              <a:gd name="connsiteX3" fmla="*/ 3184434 w 3186302"/>
              <a:gd name="connsiteY3" fmla="*/ 374612 h 2191337"/>
              <a:gd name="connsiteX0" fmla="*/ 0 w 3189316"/>
              <a:gd name="connsiteY0" fmla="*/ 2191337 h 2191337"/>
              <a:gd name="connsiteX1" fmla="*/ 0 w 3189316"/>
              <a:gd name="connsiteY1" fmla="*/ 0 h 2191337"/>
              <a:gd name="connsiteX2" fmla="*/ 3186302 w 3189316"/>
              <a:gd name="connsiteY2" fmla="*/ 0 h 2191337"/>
              <a:gd name="connsiteX3" fmla="*/ 3189197 w 3189316"/>
              <a:gd name="connsiteY3" fmla="*/ 374612 h 21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9316" h="2191337">
                <a:moveTo>
                  <a:pt x="0" y="2191337"/>
                </a:moveTo>
                <a:lnTo>
                  <a:pt x="0" y="0"/>
                </a:lnTo>
                <a:lnTo>
                  <a:pt x="3186302" y="0"/>
                </a:lnTo>
                <a:cubicBezTo>
                  <a:pt x="3185381" y="122869"/>
                  <a:pt x="3190118" y="251743"/>
                  <a:pt x="3189197" y="374612"/>
                </a:cubicBezTo>
              </a:path>
            </a:pathLst>
          </a:custGeom>
          <a:noFill/>
          <a:ln>
            <a:solidFill>
              <a:schemeClr val="bg1"/>
            </a:solidFill>
            <a:headEnd type="non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07B52-B454-05BB-CBB8-5AC3D717830D}"/>
              </a:ext>
            </a:extLst>
          </p:cNvPr>
          <p:cNvSpPr txBox="1"/>
          <p:nvPr/>
        </p:nvSpPr>
        <p:spPr>
          <a:xfrm>
            <a:off x="8277940" y="880112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Change wherever we want</a:t>
            </a:r>
          </a:p>
        </p:txBody>
      </p:sp>
    </p:spTree>
    <p:extLst>
      <p:ext uri="{BB962C8B-B14F-4D97-AF65-F5344CB8AC3E}">
        <p14:creationId xmlns:p14="http://schemas.microsoft.com/office/powerpoint/2010/main" val="114815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637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20383-6B4B-EEAB-D662-605FD9D98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Rc&lt;T&gt;</a:t>
            </a:r>
            <a:r>
              <a:rPr lang="de-DE" dirty="0"/>
              <a:t> can easily cause reference cycles, which means we never drop values </a:t>
            </a:r>
            <a:r>
              <a:rPr lang="de-DE" dirty="0">
                <a:sym typeface="Wingdings" panose="05000000000000000000" pitchFamily="2" charset="2"/>
              </a:rPr>
              <a:t> Memory leaks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73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673B0-9028-D696-9095-44341869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8" y="2767444"/>
            <a:ext cx="5836185" cy="3301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6857D1-3B50-FB8C-A7A4-6000B54C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1295088"/>
            <a:ext cx="5836185" cy="14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673B0-9028-D696-9095-44341869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8" y="2767444"/>
            <a:ext cx="5836185" cy="3301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6857D1-3B50-FB8C-A7A4-6000B54C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1295088"/>
            <a:ext cx="5836185" cy="14731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BAB1A-0A27-687F-0865-FD6731F919AB}"/>
              </a:ext>
            </a:extLst>
          </p:cNvPr>
          <p:cNvSpPr/>
          <p:nvPr/>
        </p:nvSpPr>
        <p:spPr>
          <a:xfrm>
            <a:off x="1993956" y="5409865"/>
            <a:ext cx="5248736" cy="33031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DCB4527-56B4-3B47-42FF-F0B047A0C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016119"/>
              </p:ext>
            </p:extLst>
          </p:nvPr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86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673B0-9028-D696-9095-44341869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8" y="2767444"/>
            <a:ext cx="5836185" cy="33010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6857D1-3B50-FB8C-A7A4-6000B54C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1295088"/>
            <a:ext cx="5836185" cy="14731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61896-E718-32EA-E0D8-BB904ECD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92" y="3709833"/>
            <a:ext cx="2177643" cy="135972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001ACF-88F4-7881-1AF5-6DFEEAE0C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016119"/>
              </p:ext>
            </p:extLst>
          </p:nvPr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57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1673B0-9028-D696-9095-44341869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778485"/>
            <a:ext cx="5836185" cy="3301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3D106-8A44-00CE-8840-141884601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4077259"/>
            <a:ext cx="8304046" cy="167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14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0B285C-FF06-1DC8-B6DE-D8944F74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778485"/>
            <a:ext cx="5836185" cy="3301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CC9670-FF4B-1426-3CC9-29218A07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4077259"/>
            <a:ext cx="8304046" cy="167371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71911E-7256-A185-DB45-148C69A0E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63751"/>
              </p:ext>
            </p:extLst>
          </p:nvPr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CC3E0AC-2BAB-3A8C-3F6B-5FA5D672A090}"/>
              </a:ext>
            </a:extLst>
          </p:cNvPr>
          <p:cNvSpPr/>
          <p:nvPr/>
        </p:nvSpPr>
        <p:spPr>
          <a:xfrm>
            <a:off x="2038266" y="4406375"/>
            <a:ext cx="5115806" cy="33031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32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9F3341D-01BF-E6B4-A3C0-3677FA9D7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778485"/>
            <a:ext cx="5836185" cy="33010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8F7ABF-740C-D136-D385-A70F6F9CF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4077259"/>
            <a:ext cx="8304046" cy="167371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71911E-7256-A185-DB45-148C69A0E174}"/>
              </a:ext>
            </a:extLst>
          </p:cNvPr>
          <p:cNvGraphicFramePr>
            <a:graphicFrameLocks noGrp="1"/>
          </p:cNvGraphicFramePr>
          <p:nvPr/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None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CC3E0AC-2BAB-3A8C-3F6B-5FA5D672A090}"/>
              </a:ext>
            </a:extLst>
          </p:cNvPr>
          <p:cNvSpPr/>
          <p:nvPr/>
        </p:nvSpPr>
        <p:spPr>
          <a:xfrm>
            <a:off x="2036845" y="4745138"/>
            <a:ext cx="7123268" cy="33031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F535BD-60FD-F8BD-6512-3B3DEEDD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609469"/>
              </p:ext>
            </p:extLst>
          </p:nvPr>
        </p:nvGraphicFramePr>
        <p:xfrm>
          <a:off x="9548832" y="2865024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456872182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700688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20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6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79301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35DC140-0FD5-4EEB-D410-52B598BAE0A1}"/>
              </a:ext>
            </a:extLst>
          </p:cNvPr>
          <p:cNvSpPr/>
          <p:nvPr/>
        </p:nvSpPr>
        <p:spPr>
          <a:xfrm>
            <a:off x="9321240" y="1454178"/>
            <a:ext cx="2264335" cy="1974822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  <a:lnTo>
                  <a:pt x="2275994" y="1972761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0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6385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C5F4328-DA94-55E5-80B9-7507B63B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778485"/>
            <a:ext cx="5836185" cy="3301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5A5A4F-C42C-EF5C-F27C-9FD27796F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4077259"/>
            <a:ext cx="8304046" cy="167371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71911E-7256-A185-DB45-148C69A0E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673644"/>
              </p:ext>
            </p:extLst>
          </p:nvPr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CC3E0AC-2BAB-3A8C-3F6B-5FA5D672A090}"/>
              </a:ext>
            </a:extLst>
          </p:cNvPr>
          <p:cNvSpPr/>
          <p:nvPr/>
        </p:nvSpPr>
        <p:spPr>
          <a:xfrm>
            <a:off x="2049545" y="5080256"/>
            <a:ext cx="7661008" cy="33031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F535BD-60FD-F8BD-6512-3B3DEEDDE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016054"/>
              </p:ext>
            </p:extLst>
          </p:nvPr>
        </p:nvGraphicFramePr>
        <p:xfrm>
          <a:off x="9548832" y="2865024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456872182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700688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20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6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79301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35DC140-0FD5-4EEB-D410-52B598BAE0A1}"/>
              </a:ext>
            </a:extLst>
          </p:cNvPr>
          <p:cNvSpPr/>
          <p:nvPr/>
        </p:nvSpPr>
        <p:spPr>
          <a:xfrm>
            <a:off x="9321240" y="1454178"/>
            <a:ext cx="2264335" cy="1974822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  <a:lnTo>
                  <a:pt x="2275994" y="1972761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C401460-4DDB-9D95-381A-1343166BE02E}"/>
              </a:ext>
            </a:extLst>
          </p:cNvPr>
          <p:cNvSpPr/>
          <p:nvPr/>
        </p:nvSpPr>
        <p:spPr>
          <a:xfrm rot="10800000">
            <a:off x="8850862" y="2423039"/>
            <a:ext cx="697967" cy="629191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957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449DDB7-5762-6DB8-1657-99ECF1EBB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778485"/>
            <a:ext cx="5836185" cy="3301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212E7B-9BC2-083E-44B3-45BF9CA9A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4077259"/>
            <a:ext cx="8304046" cy="167371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71911E-7256-A185-DB45-148C69A0E174}"/>
              </a:ext>
            </a:extLst>
          </p:cNvPr>
          <p:cNvGraphicFramePr>
            <a:graphicFrameLocks noGrp="1"/>
          </p:cNvGraphicFramePr>
          <p:nvPr/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F535BD-60FD-F8BD-6512-3B3DEEDDE451}"/>
              </a:ext>
            </a:extLst>
          </p:cNvPr>
          <p:cNvGraphicFramePr>
            <a:graphicFrameLocks noGrp="1"/>
          </p:cNvGraphicFramePr>
          <p:nvPr/>
        </p:nvGraphicFramePr>
        <p:xfrm>
          <a:off x="9548832" y="2865024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456872182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700688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20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6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79301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35DC140-0FD5-4EEB-D410-52B598BAE0A1}"/>
              </a:ext>
            </a:extLst>
          </p:cNvPr>
          <p:cNvSpPr/>
          <p:nvPr/>
        </p:nvSpPr>
        <p:spPr>
          <a:xfrm>
            <a:off x="9321240" y="1454178"/>
            <a:ext cx="2264335" cy="1974822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  <a:lnTo>
                  <a:pt x="2275994" y="1972761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C401460-4DDB-9D95-381A-1343166BE02E}"/>
              </a:ext>
            </a:extLst>
          </p:cNvPr>
          <p:cNvSpPr/>
          <p:nvPr/>
        </p:nvSpPr>
        <p:spPr>
          <a:xfrm rot="10800000">
            <a:off x="8850862" y="2423039"/>
            <a:ext cx="697967" cy="629191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78FEA6-E034-7793-FCE8-E81DCF282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21" y="2780741"/>
            <a:ext cx="3047746" cy="146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0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7186AB-9627-D60A-084D-5ED526460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07" y="1778485"/>
            <a:ext cx="5836185" cy="33010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2B1763-D650-A99D-A745-7F63BA13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07" y="4077259"/>
            <a:ext cx="8304046" cy="167371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71911E-7256-A185-DB45-148C69A0E174}"/>
              </a:ext>
            </a:extLst>
          </p:cNvPr>
          <p:cNvGraphicFramePr>
            <a:graphicFrameLocks noGrp="1"/>
          </p:cNvGraphicFramePr>
          <p:nvPr/>
        </p:nvGraphicFramePr>
        <p:xfrm>
          <a:off x="7432016" y="1295088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1407287776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2039914732"/>
                    </a:ext>
                  </a:extLst>
                </a:gridCol>
              </a:tblGrid>
              <a:tr h="34529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95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69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7839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F535BD-60FD-F8BD-6512-3B3DEEDDE451}"/>
              </a:ext>
            </a:extLst>
          </p:cNvPr>
          <p:cNvGraphicFramePr>
            <a:graphicFrameLocks noGrp="1"/>
          </p:cNvGraphicFramePr>
          <p:nvPr/>
        </p:nvGraphicFramePr>
        <p:xfrm>
          <a:off x="9548832" y="2865024"/>
          <a:ext cx="18892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4612">
                  <a:extLst>
                    <a:ext uri="{9D8B030D-6E8A-4147-A177-3AD203B41FA5}">
                      <a16:colId xmlns:a16="http://schemas.microsoft.com/office/drawing/2014/main" val="456872182"/>
                    </a:ext>
                  </a:extLst>
                </a:gridCol>
                <a:gridCol w="944612">
                  <a:extLst>
                    <a:ext uri="{9D8B030D-6E8A-4147-A177-3AD203B41FA5}">
                      <a16:colId xmlns:a16="http://schemas.microsoft.com/office/drawing/2014/main" val="7006880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rc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620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6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79301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35DC140-0FD5-4EEB-D410-52B598BAE0A1}"/>
              </a:ext>
            </a:extLst>
          </p:cNvPr>
          <p:cNvSpPr/>
          <p:nvPr/>
        </p:nvSpPr>
        <p:spPr>
          <a:xfrm>
            <a:off x="9321240" y="1454178"/>
            <a:ext cx="2264335" cy="1974822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  <a:lnTo>
                  <a:pt x="2275994" y="1972761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AC401460-4DDB-9D95-381A-1343166BE02E}"/>
              </a:ext>
            </a:extLst>
          </p:cNvPr>
          <p:cNvSpPr/>
          <p:nvPr/>
        </p:nvSpPr>
        <p:spPr>
          <a:xfrm rot="10800000">
            <a:off x="8850862" y="2423039"/>
            <a:ext cx="697967" cy="629191"/>
          </a:xfrm>
          <a:custGeom>
            <a:avLst/>
            <a:gdLst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0 w 2424973"/>
              <a:gd name="connsiteY3" fmla="*/ 1974822 h 1974822"/>
              <a:gd name="connsiteX4" fmla="*/ 0 w 2424973"/>
              <a:gd name="connsiteY4" fmla="*/ 0 h 1974822"/>
              <a:gd name="connsiteX0" fmla="*/ 0 w 2424973"/>
              <a:gd name="connsiteY0" fmla="*/ 0 h 2066262"/>
              <a:gd name="connsiteX1" fmla="*/ 2424973 w 2424973"/>
              <a:gd name="connsiteY1" fmla="*/ 0 h 2066262"/>
              <a:gd name="connsiteX2" fmla="*/ 2424973 w 2424973"/>
              <a:gd name="connsiteY2" fmla="*/ 1974822 h 2066262"/>
              <a:gd name="connsiteX3" fmla="*/ 91440 w 2424973"/>
              <a:gd name="connsiteY3" fmla="*/ 2066262 h 206626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581268 w 3006241"/>
              <a:gd name="connsiteY0" fmla="*/ 0 h 1974822"/>
              <a:gd name="connsiteX1" fmla="*/ 3006241 w 3006241"/>
              <a:gd name="connsiteY1" fmla="*/ 0 h 1974822"/>
              <a:gd name="connsiteX2" fmla="*/ 3006241 w 3006241"/>
              <a:gd name="connsiteY2" fmla="*/ 1974822 h 1974822"/>
              <a:gd name="connsiteX3" fmla="*/ 0 w 3006241"/>
              <a:gd name="connsiteY3" fmla="*/ 1953472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097481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07988 w 2424973"/>
              <a:gd name="connsiteY3" fmla="*/ 1969585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4294 w 2424973"/>
              <a:gd name="connsiteY3" fmla="*/ 1971173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  <a:gd name="connsiteX3" fmla="*/ 2275994 w 2424973"/>
              <a:gd name="connsiteY3" fmla="*/ 1972761 h 1974822"/>
              <a:gd name="connsiteX0" fmla="*/ 0 w 2424973"/>
              <a:gd name="connsiteY0" fmla="*/ 0 h 1974822"/>
              <a:gd name="connsiteX1" fmla="*/ 2424973 w 2424973"/>
              <a:gd name="connsiteY1" fmla="*/ 0 h 1974822"/>
              <a:gd name="connsiteX2" fmla="*/ 2424973 w 2424973"/>
              <a:gd name="connsiteY2" fmla="*/ 1974822 h 197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4973" h="1974822">
                <a:moveTo>
                  <a:pt x="0" y="0"/>
                </a:moveTo>
                <a:lnTo>
                  <a:pt x="2424973" y="0"/>
                </a:lnTo>
                <a:lnTo>
                  <a:pt x="2424973" y="1974822"/>
                </a:lnTo>
              </a:path>
            </a:pathLst>
          </a:custGeom>
          <a:noFill/>
          <a:ln>
            <a:solidFill>
              <a:schemeClr val="bg1"/>
            </a:solidFill>
            <a:prstDash val="sysDash"/>
            <a:head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0EE313-D425-593F-9FB8-A1731BD1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766" y="5385849"/>
            <a:ext cx="5852331" cy="365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2B6FA6-5D40-7DD9-9B2B-4F19F37C6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3348" y="2602474"/>
            <a:ext cx="2538687" cy="16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20383-6B4B-EEAB-D662-605FD9D98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Rc&lt;T&gt;</a:t>
            </a:r>
            <a:r>
              <a:rPr lang="de-DE" dirty="0"/>
              <a:t> can easily cause reference cycles, which means we never drop values </a:t>
            </a:r>
            <a:r>
              <a:rPr lang="de-DE" dirty="0">
                <a:sym typeface="Wingdings" panose="05000000000000000000" pitchFamily="2" charset="2"/>
              </a:rPr>
              <a:t> Memory leaks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For that reason,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ym typeface="Wingdings" panose="05000000000000000000" pitchFamily="2" charset="2"/>
              </a:rPr>
              <a:t> has a downgraded version of itself: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Weak&lt;T&gt;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1515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20383-6B4B-EEAB-D662-605FD9D98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Rc&lt;T&gt;</a:t>
            </a:r>
            <a:r>
              <a:rPr lang="de-DE" dirty="0"/>
              <a:t> can easily cause reference cycles, which means we never drop values </a:t>
            </a:r>
            <a:r>
              <a:rPr lang="de-DE" dirty="0">
                <a:sym typeface="Wingdings" panose="05000000000000000000" pitchFamily="2" charset="2"/>
              </a:rPr>
              <a:t> Memory leaks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For that reason,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ym typeface="Wingdings" panose="05000000000000000000" pitchFamily="2" charset="2"/>
              </a:rPr>
              <a:t> has a downgraded version of itself: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Weak&lt;T&gt;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 reality,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keeps track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two reference counts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strong_count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How many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there?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weak_count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How many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there?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811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20383-6B4B-EEAB-D662-605FD9D98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Rc&lt;T&gt;</a:t>
            </a:r>
            <a:r>
              <a:rPr lang="de-DE" dirty="0"/>
              <a:t> can easily cause reference cycles, which means we never drop values </a:t>
            </a:r>
            <a:r>
              <a:rPr lang="de-DE" dirty="0">
                <a:sym typeface="Wingdings" panose="05000000000000000000" pitchFamily="2" charset="2"/>
              </a:rPr>
              <a:t> Memory leaks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For that reason,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ym typeface="Wingdings" panose="05000000000000000000" pitchFamily="2" charset="2"/>
              </a:rPr>
              <a:t> has a downgraded version of itself: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Weak&lt;T&gt;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 reality,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keeps track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two reference counts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strong_count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How many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there?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weak_count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How many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there?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drops the value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once the strong_count is 0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weak_count doesn‘t matter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543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20383-6B4B-EEAB-D662-605FD9D98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Rc&lt;T&gt;</a:t>
            </a:r>
            <a:r>
              <a:rPr lang="de-DE" dirty="0"/>
              <a:t> can easily cause reference cycles, which means we never drop values </a:t>
            </a:r>
            <a:r>
              <a:rPr lang="de-DE" dirty="0">
                <a:sym typeface="Wingdings" panose="05000000000000000000" pitchFamily="2" charset="2"/>
              </a:rPr>
              <a:t> Memory leaks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For that reason,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ym typeface="Wingdings" panose="05000000000000000000" pitchFamily="2" charset="2"/>
              </a:rPr>
              <a:t> has a downgraded version of itself: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Weak&lt;T&gt;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 reality,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keeps track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two reference counts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strong_count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How many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there?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weak_count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How many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there?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Rc&lt;T&gt;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drops the value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once the strong_count is 0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weak_count doesn‘t matter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Weak means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not-binding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can have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Weak&lt;T&gt; references to dropped values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Because of that, we can‘t just access the data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Weak&lt;T&gt;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But we can try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upgrade Weak&lt;T&gt; to Rc&lt;T&gt;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at any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560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579AA-E410-DB3F-DF97-AD4A9EDA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" y="1439334"/>
            <a:ext cx="10764240" cy="397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1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579AA-E410-DB3F-DF97-AD4A9EDA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" y="1439334"/>
            <a:ext cx="10764240" cy="397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F2BD06-3447-F906-914A-3B813CA87CA9}"/>
              </a:ext>
            </a:extLst>
          </p:cNvPr>
          <p:cNvSpPr/>
          <p:nvPr/>
        </p:nvSpPr>
        <p:spPr>
          <a:xfrm>
            <a:off x="1397000" y="2235200"/>
            <a:ext cx="8229600" cy="3894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7F46D-BE84-6862-3F8B-BF0EC3D9F5CF}"/>
              </a:ext>
            </a:extLst>
          </p:cNvPr>
          <p:cNvSpPr txBox="1"/>
          <p:nvPr/>
        </p:nvSpPr>
        <p:spPr>
          <a:xfrm>
            <a:off x="9626600" y="2276044"/>
            <a:ext cx="2302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Turn </a:t>
            </a:r>
            <a:r>
              <a:rPr lang="de-DE" dirty="0">
                <a:solidFill>
                  <a:srgbClr val="FFFF00"/>
                </a:solidFill>
              </a:rPr>
              <a:t>Rc&lt;T&gt;</a:t>
            </a:r>
            <a:r>
              <a:rPr lang="de-DE" dirty="0">
                <a:solidFill>
                  <a:schemeClr val="bg1"/>
                </a:solidFill>
              </a:rPr>
              <a:t> into </a:t>
            </a:r>
            <a:r>
              <a:rPr lang="de-DE" dirty="0">
                <a:solidFill>
                  <a:srgbClr val="FFFF00"/>
                </a:solidFill>
              </a:rPr>
              <a:t>Weak&lt;T&gt;</a:t>
            </a:r>
          </a:p>
        </p:txBody>
      </p:sp>
    </p:spTree>
    <p:extLst>
      <p:ext uri="{BB962C8B-B14F-4D97-AF65-F5344CB8AC3E}">
        <p14:creationId xmlns:p14="http://schemas.microsoft.com/office/powerpoint/2010/main" val="10421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579AA-E410-DB3F-DF97-AD4A9EDA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" y="1439334"/>
            <a:ext cx="10764240" cy="397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F2BD06-3447-F906-914A-3B813CA87CA9}"/>
              </a:ext>
            </a:extLst>
          </p:cNvPr>
          <p:cNvSpPr/>
          <p:nvPr/>
        </p:nvSpPr>
        <p:spPr>
          <a:xfrm>
            <a:off x="6735232" y="3052233"/>
            <a:ext cx="4379967" cy="3894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7F46D-BE84-6862-3F8B-BF0EC3D9F5CF}"/>
              </a:ext>
            </a:extLst>
          </p:cNvPr>
          <p:cNvSpPr txBox="1"/>
          <p:nvPr/>
        </p:nvSpPr>
        <p:spPr>
          <a:xfrm>
            <a:off x="4855634" y="2658134"/>
            <a:ext cx="671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Try to upgrade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Fails if underlying data was dropped  Returns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Option&lt;Rc&lt;T&gt;&gt;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25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7201105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579AA-E410-DB3F-DF97-AD4A9EDA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" y="1439334"/>
            <a:ext cx="10764240" cy="39793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F2BD06-3447-F906-914A-3B813CA87CA9}"/>
              </a:ext>
            </a:extLst>
          </p:cNvPr>
          <p:cNvSpPr/>
          <p:nvPr/>
        </p:nvSpPr>
        <p:spPr>
          <a:xfrm>
            <a:off x="1426633" y="2646921"/>
            <a:ext cx="1659468" cy="3894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7F46D-BE84-6862-3F8B-BF0EC3D9F5CF}"/>
              </a:ext>
            </a:extLst>
          </p:cNvPr>
          <p:cNvSpPr txBox="1"/>
          <p:nvPr/>
        </p:nvSpPr>
        <p:spPr>
          <a:xfrm>
            <a:off x="3086101" y="2681484"/>
            <a:ext cx="5093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strong_count decreased to 0 here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Underlying data dropped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5308F-5587-BB7D-14CE-BDF623999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485" y="4606950"/>
            <a:ext cx="4565029" cy="8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1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E97CD-244F-A4D3-C8ED-439E2E6B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43" y="1267652"/>
            <a:ext cx="9892714" cy="43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92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E97CD-244F-A4D3-C8ED-439E2E6B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43" y="1267652"/>
            <a:ext cx="9892714" cy="43226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93DEAE-9E8C-023E-C3CD-A58D88C330F7}"/>
              </a:ext>
            </a:extLst>
          </p:cNvPr>
          <p:cNvSpPr/>
          <p:nvPr/>
        </p:nvSpPr>
        <p:spPr>
          <a:xfrm>
            <a:off x="3445933" y="1267652"/>
            <a:ext cx="719667" cy="2732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B9CE04-AC71-BEEA-997F-1C768BBBAABD}"/>
              </a:ext>
            </a:extLst>
          </p:cNvPr>
          <p:cNvSpPr/>
          <p:nvPr/>
        </p:nvSpPr>
        <p:spPr>
          <a:xfrm>
            <a:off x="6176433" y="4601634"/>
            <a:ext cx="3687233" cy="29633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580BD-3BE1-E9BC-9B09-074F3C7AD8E7}"/>
              </a:ext>
            </a:extLst>
          </p:cNvPr>
          <p:cNvSpPr txBox="1"/>
          <p:nvPr/>
        </p:nvSpPr>
        <p:spPr>
          <a:xfrm>
            <a:off x="6096000" y="2048934"/>
            <a:ext cx="4413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Small modifications, breaking strong reference cycles</a:t>
            </a:r>
          </a:p>
        </p:txBody>
      </p:sp>
    </p:spTree>
    <p:extLst>
      <p:ext uri="{BB962C8B-B14F-4D97-AF65-F5344CB8AC3E}">
        <p14:creationId xmlns:p14="http://schemas.microsoft.com/office/powerpoint/2010/main" val="2168439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E97CD-244F-A4D3-C8ED-439E2E6B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43" y="1267652"/>
            <a:ext cx="9892714" cy="4322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8ECDD-0929-8CF6-CFE2-27706A12E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143" y="1621366"/>
            <a:ext cx="3100857" cy="23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62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5F786-FD59-CF84-77BC-C07C2E99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0" y="1600644"/>
            <a:ext cx="10462000" cy="307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69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5F786-FD59-CF84-77BC-C07C2E99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0" y="1600644"/>
            <a:ext cx="10462000" cy="3072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2733B-F3A0-D0EB-7C5C-C954342572DB}"/>
              </a:ext>
            </a:extLst>
          </p:cNvPr>
          <p:cNvSpPr txBox="1"/>
          <p:nvPr/>
        </p:nvSpPr>
        <p:spPr>
          <a:xfrm>
            <a:off x="2946740" y="4673240"/>
            <a:ext cx="629851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Idea: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As long as the node lives, the children (</a:t>
            </a:r>
            <a:r>
              <a:rPr lang="de-DE" dirty="0">
                <a:solidFill>
                  <a:srgbClr val="FFFF00"/>
                </a:solidFill>
              </a:rPr>
              <a:t>left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right</a:t>
            </a:r>
            <a:r>
              <a:rPr lang="de-DE" dirty="0">
                <a:solidFill>
                  <a:schemeClr val="bg1"/>
                </a:solidFill>
              </a:rPr>
              <a:t>) should also exist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For some cases we would also like to access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parent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(e.g. for traversal)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If managed properly,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parent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will always point to an undropped node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02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B2B6-6372-0C58-6FB5-68EC503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9" y="1176867"/>
            <a:ext cx="11555742" cy="45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56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B2B6-6372-0C58-6FB5-68EC503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9" y="1176867"/>
            <a:ext cx="11555742" cy="4504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B2B2D8-BF0A-A9FD-83F2-72CE2460EBD3}"/>
              </a:ext>
            </a:extLst>
          </p:cNvPr>
          <p:cNvSpPr/>
          <p:nvPr/>
        </p:nvSpPr>
        <p:spPr>
          <a:xfrm>
            <a:off x="838199" y="1477433"/>
            <a:ext cx="8636001" cy="6350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30667-69CF-D999-DF69-519F802579D0}"/>
              </a:ext>
            </a:extLst>
          </p:cNvPr>
          <p:cNvSpPr txBox="1"/>
          <p:nvPr/>
        </p:nvSpPr>
        <p:spPr>
          <a:xfrm>
            <a:off x="1930400" y="2105222"/>
            <a:ext cx="6519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Management of references: Child node (</a:t>
            </a:r>
            <a:r>
              <a:rPr lang="de-DE" dirty="0">
                <a:solidFill>
                  <a:srgbClr val="FFFF00"/>
                </a:solidFill>
              </a:rPr>
              <a:t>left</a:t>
            </a:r>
            <a:r>
              <a:rPr lang="de-DE" dirty="0">
                <a:solidFill>
                  <a:schemeClr val="bg1"/>
                </a:solidFill>
              </a:rPr>
              <a:t>) should also know who the parent is</a:t>
            </a:r>
          </a:p>
        </p:txBody>
      </p:sp>
    </p:spTree>
    <p:extLst>
      <p:ext uri="{BB962C8B-B14F-4D97-AF65-F5344CB8AC3E}">
        <p14:creationId xmlns:p14="http://schemas.microsoft.com/office/powerpoint/2010/main" val="2195667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B2B6-6372-0C58-6FB5-68EC503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9" y="1176867"/>
            <a:ext cx="11555742" cy="4504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B2B2D8-BF0A-A9FD-83F2-72CE2460EBD3}"/>
              </a:ext>
            </a:extLst>
          </p:cNvPr>
          <p:cNvSpPr/>
          <p:nvPr/>
        </p:nvSpPr>
        <p:spPr>
          <a:xfrm>
            <a:off x="838200" y="2971799"/>
            <a:ext cx="10591800" cy="9186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30667-69CF-D999-DF69-519F802579D0}"/>
              </a:ext>
            </a:extLst>
          </p:cNvPr>
          <p:cNvSpPr txBox="1"/>
          <p:nvPr/>
        </p:nvSpPr>
        <p:spPr>
          <a:xfrm>
            <a:off x="5223004" y="266157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Create some nodes</a:t>
            </a:r>
          </a:p>
        </p:txBody>
      </p:sp>
    </p:spTree>
    <p:extLst>
      <p:ext uri="{BB962C8B-B14F-4D97-AF65-F5344CB8AC3E}">
        <p14:creationId xmlns:p14="http://schemas.microsoft.com/office/powerpoint/2010/main" val="2939030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B2B6-6372-0C58-6FB5-68EC503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9" y="1176867"/>
            <a:ext cx="11555742" cy="45042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B2B2D8-BF0A-A9FD-83F2-72CE2460EBD3}"/>
              </a:ext>
            </a:extLst>
          </p:cNvPr>
          <p:cNvSpPr/>
          <p:nvPr/>
        </p:nvSpPr>
        <p:spPr>
          <a:xfrm flipV="1">
            <a:off x="838200" y="3890431"/>
            <a:ext cx="9097433" cy="61806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30667-69CF-D999-DF69-519F802579D0}"/>
              </a:ext>
            </a:extLst>
          </p:cNvPr>
          <p:cNvSpPr txBox="1"/>
          <p:nvPr/>
        </p:nvSpPr>
        <p:spPr>
          <a:xfrm>
            <a:off x="9935633" y="404557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Set children</a:t>
            </a:r>
          </a:p>
        </p:txBody>
      </p:sp>
    </p:spTree>
    <p:extLst>
      <p:ext uri="{BB962C8B-B14F-4D97-AF65-F5344CB8AC3E}">
        <p14:creationId xmlns:p14="http://schemas.microsoft.com/office/powerpoint/2010/main" val="151267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However, guarantees come with a price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If only one program is invalid and still compiles successfully, everything falls apart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Compiler must be strict and reject potentially valid code sometimes</a:t>
            </a:r>
          </a:p>
        </p:txBody>
      </p:sp>
    </p:spTree>
    <p:extLst>
      <p:ext uri="{BB962C8B-B14F-4D97-AF65-F5344CB8AC3E}">
        <p14:creationId xmlns:p14="http://schemas.microsoft.com/office/powerpoint/2010/main" val="2879880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08A16AA-CEC1-B774-0E68-4EA616A8A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916726"/>
              </p:ext>
            </p:extLst>
          </p:nvPr>
        </p:nvGraphicFramePr>
        <p:xfrm>
          <a:off x="6096000" y="628286"/>
          <a:ext cx="2160003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1">
                  <a:extLst>
                    <a:ext uri="{9D8B030D-6E8A-4147-A177-3AD203B41FA5}">
                      <a16:colId xmlns:a16="http://schemas.microsoft.com/office/drawing/2014/main" val="3206170200"/>
                    </a:ext>
                  </a:extLst>
                </a:gridCol>
                <a:gridCol w="720001">
                  <a:extLst>
                    <a:ext uri="{9D8B030D-6E8A-4147-A177-3AD203B41FA5}">
                      <a16:colId xmlns:a16="http://schemas.microsoft.com/office/drawing/2014/main" val="295554955"/>
                    </a:ext>
                  </a:extLst>
                </a:gridCol>
                <a:gridCol w="720001">
                  <a:extLst>
                    <a:ext uri="{9D8B030D-6E8A-4147-A177-3AD203B41FA5}">
                      <a16:colId xmlns:a16="http://schemas.microsoft.com/office/drawing/2014/main" val="1063556163"/>
                    </a:ext>
                  </a:extLst>
                </a:gridCol>
              </a:tblGrid>
              <a:tr h="23901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Heap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787586"/>
                  </a:ext>
                </a:extLst>
              </a:tr>
              <a:tr h="239010">
                <a:tc row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293371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34509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3047"/>
                  </a:ext>
                </a:extLst>
              </a:tr>
              <a:tr h="239010">
                <a:tc row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546636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040109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177226"/>
                  </a:ext>
                </a:extLst>
              </a:tr>
              <a:tr h="239010">
                <a:tc row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36206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595484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801102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5056649F-E94D-A67D-23EA-3FB5C8BB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65" y="3429000"/>
            <a:ext cx="7200618" cy="28067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D4D354-2148-0D98-3C65-3AE326FEA28E}"/>
              </a:ext>
            </a:extLst>
          </p:cNvPr>
          <p:cNvSpPr/>
          <p:nvPr/>
        </p:nvSpPr>
        <p:spPr>
          <a:xfrm>
            <a:off x="3593378" y="1310742"/>
            <a:ext cx="637117" cy="354375"/>
          </a:xfrm>
          <a:prstGeom prst="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8CBD9D-AEE1-DFFE-814E-31171EF02603}"/>
              </a:ext>
            </a:extLst>
          </p:cNvPr>
          <p:cNvSpPr/>
          <p:nvPr/>
        </p:nvSpPr>
        <p:spPr>
          <a:xfrm>
            <a:off x="2956261" y="1965350"/>
            <a:ext cx="637117" cy="354375"/>
          </a:xfrm>
          <a:prstGeom prst="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586421-0997-2549-7B94-4E4268868E16}"/>
              </a:ext>
            </a:extLst>
          </p:cNvPr>
          <p:cNvSpPr/>
          <p:nvPr/>
        </p:nvSpPr>
        <p:spPr>
          <a:xfrm>
            <a:off x="2319144" y="2630762"/>
            <a:ext cx="637117" cy="354375"/>
          </a:xfrm>
          <a:prstGeom prst="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993FFB-9466-D492-690C-9904BD21FD0E}"/>
              </a:ext>
            </a:extLst>
          </p:cNvPr>
          <p:cNvCxnSpPr/>
          <p:nvPr/>
        </p:nvCxnSpPr>
        <p:spPr>
          <a:xfrm flipH="1">
            <a:off x="3451380" y="1665117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820762-782E-1903-743B-B6671A0745B1}"/>
              </a:ext>
            </a:extLst>
          </p:cNvPr>
          <p:cNvCxnSpPr/>
          <p:nvPr/>
        </p:nvCxnSpPr>
        <p:spPr>
          <a:xfrm flipH="1">
            <a:off x="2825349" y="2325127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E9D01A-4FF3-D90C-9803-EC2865376AAF}"/>
              </a:ext>
            </a:extLst>
          </p:cNvPr>
          <p:cNvCxnSpPr>
            <a:cxnSpLocks/>
          </p:cNvCxnSpPr>
          <p:nvPr/>
        </p:nvCxnSpPr>
        <p:spPr>
          <a:xfrm flipV="1">
            <a:off x="3296294" y="1665116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5B11BB-B22F-3ED5-3742-E42AFE3D80A3}"/>
              </a:ext>
            </a:extLst>
          </p:cNvPr>
          <p:cNvCxnSpPr>
            <a:cxnSpLocks/>
          </p:cNvCxnSpPr>
          <p:nvPr/>
        </p:nvCxnSpPr>
        <p:spPr>
          <a:xfrm flipV="1">
            <a:off x="2675606" y="2325127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13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Weak&lt;T&gt;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FB2B6-6372-0C58-6FB5-68EC503F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65" y="3429000"/>
            <a:ext cx="7200618" cy="2806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CFA276-3C31-11E8-6ACC-912A709BF3B3}"/>
              </a:ext>
            </a:extLst>
          </p:cNvPr>
          <p:cNvSpPr/>
          <p:nvPr/>
        </p:nvSpPr>
        <p:spPr>
          <a:xfrm>
            <a:off x="3593378" y="1310742"/>
            <a:ext cx="637117" cy="354375"/>
          </a:xfrm>
          <a:prstGeom prst="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D0953-478D-87A4-E6A3-075287C75E9F}"/>
              </a:ext>
            </a:extLst>
          </p:cNvPr>
          <p:cNvSpPr/>
          <p:nvPr/>
        </p:nvSpPr>
        <p:spPr>
          <a:xfrm>
            <a:off x="2956261" y="1965350"/>
            <a:ext cx="637117" cy="354375"/>
          </a:xfrm>
          <a:prstGeom prst="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EDBBDE-8D39-5CA7-4290-26C27D55A4E9}"/>
              </a:ext>
            </a:extLst>
          </p:cNvPr>
          <p:cNvSpPr/>
          <p:nvPr/>
        </p:nvSpPr>
        <p:spPr>
          <a:xfrm>
            <a:off x="2319144" y="2630762"/>
            <a:ext cx="637117" cy="354375"/>
          </a:xfrm>
          <a:prstGeom prst="rect">
            <a:avLst/>
          </a:prstGeom>
          <a:solidFill>
            <a:schemeClr val="tx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6C228A-940F-D092-18AC-8934AC559452}"/>
              </a:ext>
            </a:extLst>
          </p:cNvPr>
          <p:cNvCxnSpPr/>
          <p:nvPr/>
        </p:nvCxnSpPr>
        <p:spPr>
          <a:xfrm flipH="1">
            <a:off x="3451380" y="1665117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2A82F9-32E4-2D6B-C183-F5CA1D3A9C62}"/>
              </a:ext>
            </a:extLst>
          </p:cNvPr>
          <p:cNvCxnSpPr/>
          <p:nvPr/>
        </p:nvCxnSpPr>
        <p:spPr>
          <a:xfrm flipH="1">
            <a:off x="2825349" y="2325127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66C228A-940F-D092-18AC-8934AC559452}"/>
              </a:ext>
            </a:extLst>
          </p:cNvPr>
          <p:cNvCxnSpPr>
            <a:cxnSpLocks/>
          </p:cNvCxnSpPr>
          <p:nvPr/>
        </p:nvCxnSpPr>
        <p:spPr>
          <a:xfrm flipV="1">
            <a:off x="3296294" y="1665116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2A82F9-32E4-2D6B-C183-F5CA1D3A9C62}"/>
              </a:ext>
            </a:extLst>
          </p:cNvPr>
          <p:cNvCxnSpPr>
            <a:cxnSpLocks/>
          </p:cNvCxnSpPr>
          <p:nvPr/>
        </p:nvCxnSpPr>
        <p:spPr>
          <a:xfrm flipV="1">
            <a:off x="2675606" y="2325127"/>
            <a:ext cx="310171" cy="300233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79CD1D3-B190-90BC-0EB8-8C6A90A9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238" y="2237289"/>
            <a:ext cx="2383421" cy="2383421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0FD181E1-AEB9-4B6E-9C79-0177C680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161923"/>
              </p:ext>
            </p:extLst>
          </p:nvPr>
        </p:nvGraphicFramePr>
        <p:xfrm>
          <a:off x="6096000" y="628286"/>
          <a:ext cx="2160003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0001">
                  <a:extLst>
                    <a:ext uri="{9D8B030D-6E8A-4147-A177-3AD203B41FA5}">
                      <a16:colId xmlns:a16="http://schemas.microsoft.com/office/drawing/2014/main" val="3206170200"/>
                    </a:ext>
                  </a:extLst>
                </a:gridCol>
                <a:gridCol w="720001">
                  <a:extLst>
                    <a:ext uri="{9D8B030D-6E8A-4147-A177-3AD203B41FA5}">
                      <a16:colId xmlns:a16="http://schemas.microsoft.com/office/drawing/2014/main" val="295554955"/>
                    </a:ext>
                  </a:extLst>
                </a:gridCol>
                <a:gridCol w="720001">
                  <a:extLst>
                    <a:ext uri="{9D8B030D-6E8A-4147-A177-3AD203B41FA5}">
                      <a16:colId xmlns:a16="http://schemas.microsoft.com/office/drawing/2014/main" val="1063556163"/>
                    </a:ext>
                  </a:extLst>
                </a:gridCol>
              </a:tblGrid>
              <a:tr h="239010">
                <a:tc grid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Heap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1787586"/>
                  </a:ext>
                </a:extLst>
              </a:tr>
              <a:tr h="239010">
                <a:tc row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293371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434509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3803047"/>
                  </a:ext>
                </a:extLst>
              </a:tr>
              <a:tr h="239010">
                <a:tc row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546636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040109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177226"/>
                  </a:ext>
                </a:extLst>
              </a:tr>
              <a:tr h="239010">
                <a:tc rowSpan="3"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36206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strong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595484"/>
                  </a:ext>
                </a:extLst>
              </a:tr>
              <a:tr h="239010"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weak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801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69160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900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a </a:t>
            </a:r>
            <a:r>
              <a:rPr lang="de-DE" dirty="0">
                <a:solidFill>
                  <a:srgbClr val="00FF00"/>
                </a:solidFill>
              </a:rPr>
              <a:t>syntax extension</a:t>
            </a:r>
            <a:r>
              <a:rPr lang="de-DE" dirty="0"/>
              <a:t> of the language, and serve many purposes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5149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a </a:t>
            </a:r>
            <a:r>
              <a:rPr lang="de-DE" dirty="0">
                <a:solidFill>
                  <a:srgbClr val="00FF00"/>
                </a:solidFill>
              </a:rPr>
              <a:t>syntax extension</a:t>
            </a:r>
            <a:r>
              <a:rPr lang="de-DE" dirty="0"/>
              <a:t> of the language, and serve many purposes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Generate boilerplate code (Derive-like macros)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A4975-25D3-3AE0-54FD-A41786C3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47" y="2794219"/>
            <a:ext cx="6947906" cy="32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a </a:t>
            </a:r>
            <a:r>
              <a:rPr lang="de-DE" dirty="0">
                <a:solidFill>
                  <a:srgbClr val="00FF00"/>
                </a:solidFill>
              </a:rPr>
              <a:t>syntax extension</a:t>
            </a:r>
            <a:r>
              <a:rPr lang="de-DE" dirty="0"/>
              <a:t> of the language, and serve many purposes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Generate boilerplate code (Derive-like macros)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EDF45-563C-6CBE-37C1-B276D572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047" y="2794219"/>
            <a:ext cx="6947906" cy="321349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2B73A7-0959-1802-72B3-41A8E5524AE4}"/>
              </a:ext>
            </a:extLst>
          </p:cNvPr>
          <p:cNvCxnSpPr>
            <a:cxnSpLocks/>
          </p:cNvCxnSpPr>
          <p:nvPr/>
        </p:nvCxnSpPr>
        <p:spPr>
          <a:xfrm flipH="1" flipV="1">
            <a:off x="5592361" y="3724316"/>
            <a:ext cx="914400" cy="85160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9CDCB0-18EE-CE92-29DF-EB478B0A0B32}"/>
              </a:ext>
            </a:extLst>
          </p:cNvPr>
          <p:cNvSpPr txBox="1"/>
          <p:nvPr/>
        </p:nvSpPr>
        <p:spPr>
          <a:xfrm>
            <a:off x="6506761" y="4564150"/>
            <a:ext cx="20040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Emits</a:t>
            </a:r>
          </a:p>
          <a:p>
            <a:r>
              <a:rPr lang="de-DE" dirty="0">
                <a:solidFill>
                  <a:srgbClr val="00FF00"/>
                </a:solidFill>
              </a:rPr>
              <a:t>impl &lt;Trait&gt; for Data {</a:t>
            </a:r>
          </a:p>
          <a:p>
            <a:r>
              <a:rPr lang="de-DE" dirty="0">
                <a:solidFill>
                  <a:srgbClr val="00FF00"/>
                </a:solidFill>
              </a:rPr>
              <a:t>  /* functions */</a:t>
            </a:r>
          </a:p>
          <a:p>
            <a:r>
              <a:rPr lang="de-DE" dirty="0">
                <a:solidFill>
                  <a:srgbClr val="00FF00"/>
                </a:solidFill>
              </a:rPr>
              <a:t>}</a:t>
            </a:r>
          </a:p>
          <a:p>
            <a:r>
              <a:rPr lang="de-DE" dirty="0">
                <a:solidFill>
                  <a:schemeClr val="bg1"/>
                </a:solidFill>
              </a:rPr>
              <a:t>for every of those traits</a:t>
            </a:r>
          </a:p>
        </p:txBody>
      </p:sp>
    </p:spTree>
    <p:extLst>
      <p:ext uri="{BB962C8B-B14F-4D97-AF65-F5344CB8AC3E}">
        <p14:creationId xmlns:p14="http://schemas.microsoft.com/office/powerpoint/2010/main" val="1450834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a </a:t>
            </a:r>
            <a:r>
              <a:rPr lang="de-DE" dirty="0">
                <a:solidFill>
                  <a:srgbClr val="00FF00"/>
                </a:solidFill>
              </a:rPr>
              <a:t>syntax extension</a:t>
            </a:r>
            <a:r>
              <a:rPr lang="de-DE" dirty="0"/>
              <a:t> of the language, and serve many purposes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Generate boilerplate code (Derive-like macros)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Specify attributes for the compiler, like special warnings and optimizations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135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AAFE-D1CF-8F59-E4EA-61C21932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94" y="1342168"/>
            <a:ext cx="6423206" cy="46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05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AAFE-D1CF-8F59-E4EA-61C21932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94" y="1342168"/>
            <a:ext cx="6423206" cy="4683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0A5171-0B36-3F93-8100-D5090F113564}"/>
              </a:ext>
            </a:extLst>
          </p:cNvPr>
          <p:cNvSpPr/>
          <p:nvPr/>
        </p:nvSpPr>
        <p:spPr>
          <a:xfrm>
            <a:off x="1730000" y="1342168"/>
            <a:ext cx="6423206" cy="79666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08F17-555D-1A94-357C-81AF511DC391}"/>
              </a:ext>
            </a:extLst>
          </p:cNvPr>
          <p:cNvSpPr txBox="1"/>
          <p:nvPr/>
        </p:nvSpPr>
        <p:spPr>
          <a:xfrm>
            <a:off x="8153206" y="1342168"/>
            <a:ext cx="3476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Attributes for the linter: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Dont warn that </a:t>
            </a:r>
            <a:r>
              <a:rPr lang="de-DE" dirty="0">
                <a:solidFill>
                  <a:srgbClr val="FFFF00"/>
                </a:solidFill>
              </a:rPr>
              <a:t>a</a:t>
            </a:r>
            <a:r>
              <a:rPr lang="de-DE" dirty="0">
                <a:solidFill>
                  <a:schemeClr val="bg1"/>
                </a:solidFill>
              </a:rPr>
              <a:t> is unused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Throw an error for that semicolon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583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FDAAFE-D1CF-8F59-E4EA-61C21932F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94" y="1342168"/>
            <a:ext cx="6423206" cy="4683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0A5171-0B36-3F93-8100-D5090F113564}"/>
              </a:ext>
            </a:extLst>
          </p:cNvPr>
          <p:cNvSpPr/>
          <p:nvPr/>
        </p:nvSpPr>
        <p:spPr>
          <a:xfrm>
            <a:off x="1730194" y="2197701"/>
            <a:ext cx="5424103" cy="40814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D08F17-555D-1A94-357C-81AF511DC391}"/>
              </a:ext>
            </a:extLst>
          </p:cNvPr>
          <p:cNvSpPr txBox="1"/>
          <p:nvPr/>
        </p:nvSpPr>
        <p:spPr>
          <a:xfrm>
            <a:off x="8153400" y="2474893"/>
            <a:ext cx="3476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Conditionally compile code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Here we define different entrypoints based on if we‘re on Windows or Linux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3E5F0-358E-3984-E99D-EC2F17FF46B8}"/>
              </a:ext>
            </a:extLst>
          </p:cNvPr>
          <p:cNvSpPr txBox="1"/>
          <p:nvPr/>
        </p:nvSpPr>
        <p:spPr>
          <a:xfrm>
            <a:off x="8153206" y="1342168"/>
            <a:ext cx="3476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Attributes for the linter: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Dont warn that </a:t>
            </a:r>
            <a:r>
              <a:rPr lang="de-DE" dirty="0">
                <a:solidFill>
                  <a:srgbClr val="FFFF00"/>
                </a:solidFill>
              </a:rPr>
              <a:t>a</a:t>
            </a:r>
            <a:r>
              <a:rPr lang="de-DE" dirty="0">
                <a:solidFill>
                  <a:schemeClr val="bg1"/>
                </a:solidFill>
              </a:rPr>
              <a:t> is unused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Throw an error for that semicolon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55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However, guarantees come with a price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Compiler must be strict and reject potentially valid code sometimes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If we know our code is valid, and it won‘t compile, we can use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Smart Pointers</a:t>
            </a:r>
            <a:r>
              <a:rPr lang="de-DE" dirty="0">
                <a:sym typeface="Wingdings" panose="05000000000000000000" pitchFamily="2" charset="2"/>
              </a:rPr>
              <a:t> to fix that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Instead of performing all checks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at compile time</a:t>
            </a:r>
            <a:r>
              <a:rPr lang="de-DE" dirty="0">
                <a:sym typeface="Wingdings" panose="05000000000000000000" pitchFamily="2" charset="2"/>
              </a:rPr>
              <a:t>, we do them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at runtime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Our duty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to make sure everything is correct, else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</a:t>
            </a:r>
            <a:r>
              <a:rPr lang="de-DE" dirty="0">
                <a:solidFill>
                  <a:srgbClr val="FF0000"/>
                </a:solidFill>
                <a:sym typeface="Wingdings" panose="05000000000000000000" pitchFamily="2" charset="2"/>
              </a:rPr>
              <a:t>our program panics at runtime</a:t>
            </a:r>
          </a:p>
        </p:txBody>
      </p:sp>
    </p:spTree>
    <p:extLst>
      <p:ext uri="{BB962C8B-B14F-4D97-AF65-F5344CB8AC3E}">
        <p14:creationId xmlns:p14="http://schemas.microsoft.com/office/powerpoint/2010/main" val="779972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a </a:t>
            </a:r>
            <a:r>
              <a:rPr lang="de-DE" dirty="0">
                <a:solidFill>
                  <a:srgbClr val="00FF00"/>
                </a:solidFill>
              </a:rPr>
              <a:t>syntax extension</a:t>
            </a:r>
            <a:r>
              <a:rPr lang="de-DE" dirty="0"/>
              <a:t> of the language, and serve many purposes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Generate boilerplate code (Derive-like macros)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Specify attributes for the compiler, like special warnings and optimizations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Defining functions that take a variadic amount of arguments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5DD8E-AB49-E2D2-6707-2A715C2A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7" y="3216556"/>
            <a:ext cx="9821646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2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a </a:t>
            </a:r>
            <a:r>
              <a:rPr lang="de-DE" dirty="0">
                <a:solidFill>
                  <a:srgbClr val="00FF00"/>
                </a:solidFill>
              </a:rPr>
              <a:t>syntax extension</a:t>
            </a:r>
            <a:r>
              <a:rPr lang="de-DE" dirty="0"/>
              <a:t> of the language, and serve many purposes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Generate boilerplate code (Derive-like macros)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Specify attributes for the compiler, like special warnings and optimizations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Defining functions that take a variadic amount of arguments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To understand how macros work, we first need to take a small crash course of compilers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7296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48DEFB-7D3F-65F3-AABF-2F95F9700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7" y="2548123"/>
            <a:ext cx="4134586" cy="988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DF9610-5497-E230-FE4C-4E647C50E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1743800"/>
            <a:ext cx="9908014" cy="5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5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45B6E0-F0D9-886B-6D75-BEF532BCF53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730983" y="3042529"/>
            <a:ext cx="1232758" cy="1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21ADD5F-B517-D6F8-BA2E-5599593D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7" y="2548123"/>
            <a:ext cx="4134586" cy="98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4DE026-F3C3-F181-F034-3F330FBB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1743800"/>
            <a:ext cx="9908014" cy="548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5E7E79-8D43-4B01-493E-6C84C75DA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328" y="2542852"/>
            <a:ext cx="4778920" cy="9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79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45B6E0-F0D9-886B-6D75-BEF532BCF53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730983" y="3042529"/>
            <a:ext cx="1232758" cy="1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21ADD5F-B517-D6F8-BA2E-5599593D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7" y="2548123"/>
            <a:ext cx="4134586" cy="988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E43BFD-6076-39D8-C407-2D5345871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3719824"/>
            <a:ext cx="2964535" cy="2420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F932C4-55C9-E127-55A2-38DAB2E66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1743800"/>
            <a:ext cx="9908014" cy="54822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E764F2-E550-7BE4-A525-4B2DC380A71A}"/>
              </a:ext>
            </a:extLst>
          </p:cNvPr>
          <p:cNvCxnSpPr>
            <a:cxnSpLocks/>
          </p:cNvCxnSpPr>
          <p:nvPr/>
        </p:nvCxnSpPr>
        <p:spPr>
          <a:xfrm flipH="1">
            <a:off x="4106528" y="3429000"/>
            <a:ext cx="1857213" cy="7408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BE8A72E-3FEB-0933-C1A5-8E802D83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5328" y="2542852"/>
            <a:ext cx="4778920" cy="9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507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45B6E0-F0D9-886B-6D75-BEF532BCF53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730983" y="3042529"/>
            <a:ext cx="1232758" cy="11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21ADD5F-B517-D6F8-BA2E-5599593D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7" y="2548123"/>
            <a:ext cx="4134586" cy="98881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2B46BD2-BA81-1234-86C6-C6E5D66D89CC}"/>
              </a:ext>
            </a:extLst>
          </p:cNvPr>
          <p:cNvCxnSpPr>
            <a:cxnSpLocks/>
          </p:cNvCxnSpPr>
          <p:nvPr/>
        </p:nvCxnSpPr>
        <p:spPr>
          <a:xfrm flipH="1">
            <a:off x="4106528" y="3429000"/>
            <a:ext cx="1857213" cy="74083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8E43BFD-6076-39D8-C407-2D5345871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3719824"/>
            <a:ext cx="2964535" cy="2420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288F6-116C-CFE3-62D1-CBEA0B4C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884" y="3930317"/>
            <a:ext cx="3677549" cy="217634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35F39F-A0C7-7D20-2A3E-3E948A2ECE35}"/>
              </a:ext>
            </a:extLst>
          </p:cNvPr>
          <p:cNvCxnSpPr>
            <a:stCxn id="10" idx="3"/>
          </p:cNvCxnSpPr>
          <p:nvPr/>
        </p:nvCxnSpPr>
        <p:spPr>
          <a:xfrm flipV="1">
            <a:off x="4106528" y="4923367"/>
            <a:ext cx="2964356" cy="6762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84386E7-F42F-ECD7-CCB1-FDD2F8012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3" y="1743800"/>
            <a:ext cx="9908014" cy="5482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EA2F353-097A-2F41-C5CC-F420E9510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328" y="2542852"/>
            <a:ext cx="4778920" cy="9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329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349A18-1ACA-CB34-0B39-A08AD91F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00" y="3150067"/>
            <a:ext cx="7831996" cy="1264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709CA8-90CC-991F-0518-261F3F4B4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2" y="1743800"/>
            <a:ext cx="9908013" cy="12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6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349A18-1ACA-CB34-0B39-A08AD91F5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00" y="3150067"/>
            <a:ext cx="7831996" cy="12646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709CA8-90CC-991F-0518-261F3F4B4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92" y="1743800"/>
            <a:ext cx="9908013" cy="1224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39F29-BFAC-E11C-7F71-D0DD456CBE8B}"/>
              </a:ext>
            </a:extLst>
          </p:cNvPr>
          <p:cNvSpPr/>
          <p:nvPr/>
        </p:nvSpPr>
        <p:spPr>
          <a:xfrm>
            <a:off x="2923725" y="3555564"/>
            <a:ext cx="7088271" cy="46308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E3EDB-DC0F-6356-A07C-47B377DDD82E}"/>
              </a:ext>
            </a:extLst>
          </p:cNvPr>
          <p:cNvSpPr txBox="1"/>
          <p:nvPr/>
        </p:nvSpPr>
        <p:spPr>
          <a:xfrm>
            <a:off x="3351462" y="4018651"/>
            <a:ext cx="6232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println!</a:t>
            </a:r>
            <a:r>
              <a:rPr lang="de-DE" dirty="0">
                <a:solidFill>
                  <a:schemeClr val="bg1"/>
                </a:solidFill>
              </a:rPr>
              <a:t> gets expanded into a sequence of tokens and ultimately an AST node</a:t>
            </a:r>
          </a:p>
        </p:txBody>
      </p:sp>
    </p:spTree>
    <p:extLst>
      <p:ext uri="{BB962C8B-B14F-4D97-AF65-F5344CB8AC3E}">
        <p14:creationId xmlns:p14="http://schemas.microsoft.com/office/powerpoint/2010/main" val="214596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Declarative macros are their own sub-language, with their own rules and syntax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Procedural macros are plain Rust, but they‘ll be covered later</a:t>
            </a:r>
          </a:p>
          <a:p>
            <a:pPr>
              <a:buFont typeface="Symbol" panose="05050102010706020507" pitchFamily="18" charset="2"/>
              <a:buChar char="-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853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5AF944E-919C-BC6A-62A1-6E0962531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Declarative macros are their own sub-language, with their own rules and syntax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Declarative macros are declared using the keyword </a:t>
            </a:r>
            <a:r>
              <a:rPr lang="de-DE" dirty="0">
                <a:solidFill>
                  <a:srgbClr val="00FF00"/>
                </a:solidFill>
              </a:rPr>
              <a:t>macro_rules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72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However, guarantees come with a price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Compiler must be strict and reject potentially valid code sometimes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If we know our code is valid, and it won‘t compile, we can use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Smart Pointers</a:t>
            </a:r>
            <a:r>
              <a:rPr lang="de-DE" dirty="0">
                <a:sym typeface="Wingdings" panose="05000000000000000000" pitchFamily="2" charset="2"/>
              </a:rPr>
              <a:t> to fix that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allows Shared Ownership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underlying data T is reference counted</a:t>
            </a:r>
            <a:r>
              <a:rPr lang="de-DE" dirty="0">
                <a:sym typeface="Wingdings" panose="05000000000000000000" pitchFamily="2" charset="2"/>
              </a:rPr>
              <a:t> and can be shared between many owners</a:t>
            </a:r>
          </a:p>
        </p:txBody>
      </p:sp>
    </p:spTree>
    <p:extLst>
      <p:ext uri="{BB962C8B-B14F-4D97-AF65-F5344CB8AC3E}">
        <p14:creationId xmlns:p14="http://schemas.microsoft.com/office/powerpoint/2010/main" val="34646602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67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77EF2-FEE8-E869-590D-B7EF9184AECA}"/>
              </a:ext>
            </a:extLst>
          </p:cNvPr>
          <p:cNvSpPr/>
          <p:nvPr/>
        </p:nvSpPr>
        <p:spPr>
          <a:xfrm>
            <a:off x="3881295" y="1134400"/>
            <a:ext cx="1463825" cy="29802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CE2-8B06-39CD-7201-99D8DEA63D63}"/>
              </a:ext>
            </a:extLst>
          </p:cNvPr>
          <p:cNvSpPr txBox="1"/>
          <p:nvPr/>
        </p:nvSpPr>
        <p:spPr>
          <a:xfrm>
            <a:off x="5494250" y="1118702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Name of the macro</a:t>
            </a:r>
          </a:p>
        </p:txBody>
      </p:sp>
    </p:spTree>
    <p:extLst>
      <p:ext uri="{BB962C8B-B14F-4D97-AF65-F5344CB8AC3E}">
        <p14:creationId xmlns:p14="http://schemas.microsoft.com/office/powerpoint/2010/main" val="870232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77EF2-FEE8-E869-590D-B7EF9184AECA}"/>
              </a:ext>
            </a:extLst>
          </p:cNvPr>
          <p:cNvSpPr/>
          <p:nvPr/>
        </p:nvSpPr>
        <p:spPr>
          <a:xfrm>
            <a:off x="2519503" y="1467750"/>
            <a:ext cx="302184" cy="3492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CE2-8B06-39CD-7201-99D8DEA63D63}"/>
              </a:ext>
            </a:extLst>
          </p:cNvPr>
          <p:cNvSpPr txBox="1"/>
          <p:nvPr/>
        </p:nvSpPr>
        <p:spPr>
          <a:xfrm>
            <a:off x="4533266" y="3665033"/>
            <a:ext cx="4472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 sequence of cases to match against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When you invoke the macro, cases are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checked from top to bottom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and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first match is chosen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52F72-AA72-B53E-B78F-DD43CE8882A9}"/>
              </a:ext>
            </a:extLst>
          </p:cNvPr>
          <p:cNvSpPr/>
          <p:nvPr/>
        </p:nvSpPr>
        <p:spPr>
          <a:xfrm>
            <a:off x="2519503" y="2518852"/>
            <a:ext cx="1440278" cy="3492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70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77EF2-FEE8-E869-590D-B7EF9184AECA}"/>
              </a:ext>
            </a:extLst>
          </p:cNvPr>
          <p:cNvSpPr/>
          <p:nvPr/>
        </p:nvSpPr>
        <p:spPr>
          <a:xfrm>
            <a:off x="2519507" y="1467750"/>
            <a:ext cx="302184" cy="3492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52F72-AA72-B53E-B78F-DD43CE8882A9}"/>
              </a:ext>
            </a:extLst>
          </p:cNvPr>
          <p:cNvSpPr/>
          <p:nvPr/>
        </p:nvSpPr>
        <p:spPr>
          <a:xfrm>
            <a:off x="2519507" y="2518852"/>
            <a:ext cx="1440278" cy="3492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9AD58-F5E3-6D2B-62A2-FCE98AF82A26}"/>
              </a:ext>
            </a:extLst>
          </p:cNvPr>
          <p:cNvSpPr/>
          <p:nvPr/>
        </p:nvSpPr>
        <p:spPr>
          <a:xfrm>
            <a:off x="2492035" y="4939562"/>
            <a:ext cx="2731427" cy="34927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DD02AB-02C9-B84D-3A14-24408821D793}"/>
              </a:ext>
            </a:extLst>
          </p:cNvPr>
          <p:cNvSpPr/>
          <p:nvPr/>
        </p:nvSpPr>
        <p:spPr>
          <a:xfrm>
            <a:off x="2487457" y="5288840"/>
            <a:ext cx="1782360" cy="3492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656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5707"/>
            <a:ext cx="8522094" cy="483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77EF2-FEE8-E869-590D-B7EF9184AECA}"/>
              </a:ext>
            </a:extLst>
          </p:cNvPr>
          <p:cNvSpPr/>
          <p:nvPr/>
        </p:nvSpPr>
        <p:spPr>
          <a:xfrm>
            <a:off x="2495946" y="1467749"/>
            <a:ext cx="5121424" cy="105110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CE2-8B06-39CD-7201-99D8DEA63D63}"/>
              </a:ext>
            </a:extLst>
          </p:cNvPr>
          <p:cNvSpPr txBox="1"/>
          <p:nvPr/>
        </p:nvSpPr>
        <p:spPr>
          <a:xfrm>
            <a:off x="4380199" y="3626101"/>
            <a:ext cx="469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If the case matches, we insert the code in the block after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52F72-AA72-B53E-B78F-DD43CE8882A9}"/>
              </a:ext>
            </a:extLst>
          </p:cNvPr>
          <p:cNvSpPr/>
          <p:nvPr/>
        </p:nvSpPr>
        <p:spPr>
          <a:xfrm>
            <a:off x="2495945" y="2518851"/>
            <a:ext cx="7849315" cy="103278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164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0B7CE2-8B06-39CD-7201-99D8DEA63D63}"/>
              </a:ext>
            </a:extLst>
          </p:cNvPr>
          <p:cNvSpPr txBox="1"/>
          <p:nvPr/>
        </p:nvSpPr>
        <p:spPr>
          <a:xfrm>
            <a:off x="3581400" y="3469123"/>
            <a:ext cx="53899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Matched nodes are assigned to </a:t>
            </a:r>
            <a:r>
              <a:rPr lang="de-DE" dirty="0">
                <a:solidFill>
                  <a:srgbClr val="FFFF00"/>
                </a:solidFill>
              </a:rPr>
              <a:t>special identifiers (marked with $)</a:t>
            </a:r>
            <a:r>
              <a:rPr lang="de-DE" dirty="0">
                <a:solidFill>
                  <a:schemeClr val="bg1"/>
                </a:solidFill>
              </a:rPr>
              <a:t> so we can use them in the macro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Example expands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stringify!(5 + 10)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52F72-AA72-B53E-B78F-DD43CE8882A9}"/>
              </a:ext>
            </a:extLst>
          </p:cNvPr>
          <p:cNvSpPr/>
          <p:nvPr/>
        </p:nvSpPr>
        <p:spPr>
          <a:xfrm>
            <a:off x="2507731" y="2518852"/>
            <a:ext cx="1420656" cy="3333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52D89-4FF6-4401-99CA-9186B2C627E7}"/>
              </a:ext>
            </a:extLst>
          </p:cNvPr>
          <p:cNvSpPr/>
          <p:nvPr/>
        </p:nvSpPr>
        <p:spPr>
          <a:xfrm>
            <a:off x="9543085" y="2852200"/>
            <a:ext cx="377957" cy="3333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466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77EF2-FEE8-E869-590D-B7EF9184AECA}"/>
              </a:ext>
            </a:extLst>
          </p:cNvPr>
          <p:cNvSpPr/>
          <p:nvPr/>
        </p:nvSpPr>
        <p:spPr>
          <a:xfrm>
            <a:off x="3147419" y="1796399"/>
            <a:ext cx="1279377" cy="3808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CE2-8B06-39CD-7201-99D8DEA63D63}"/>
              </a:ext>
            </a:extLst>
          </p:cNvPr>
          <p:cNvSpPr txBox="1"/>
          <p:nvPr/>
        </p:nvSpPr>
        <p:spPr>
          <a:xfrm>
            <a:off x="4236967" y="3429000"/>
            <a:ext cx="4693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Macros allow recursion, those are also expanded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852F72-AA72-B53E-B78F-DD43CE8882A9}"/>
              </a:ext>
            </a:extLst>
          </p:cNvPr>
          <p:cNvSpPr/>
          <p:nvPr/>
        </p:nvSpPr>
        <p:spPr>
          <a:xfrm>
            <a:off x="3147420" y="2851050"/>
            <a:ext cx="1279376" cy="3808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C85AB-D6EA-79B6-07A0-09EA2DF3CBBE}"/>
              </a:ext>
            </a:extLst>
          </p:cNvPr>
          <p:cNvSpPr/>
          <p:nvPr/>
        </p:nvSpPr>
        <p:spPr>
          <a:xfrm>
            <a:off x="7809681" y="2851049"/>
            <a:ext cx="2240869" cy="38084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297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BD2B15-2F82-C15C-7F2A-C2C623D3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53" y="1134400"/>
            <a:ext cx="8522094" cy="4839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ED1352-4144-C5A0-C9AC-34134D705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53" y="4560070"/>
            <a:ext cx="6950223" cy="137897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F73A381-20ED-CF34-CEC2-6DB5995E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B7CE2-8B06-39CD-7201-99D8DEA63D63}"/>
              </a:ext>
            </a:extLst>
          </p:cNvPr>
          <p:cNvSpPr txBox="1"/>
          <p:nvPr/>
        </p:nvSpPr>
        <p:spPr>
          <a:xfrm>
            <a:off x="2669871" y="5569711"/>
            <a:ext cx="6852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Our macro would expand to this (ignoring </a:t>
            </a:r>
            <a:r>
              <a:rPr lang="de-DE" dirty="0">
                <a:solidFill>
                  <a:srgbClr val="FFFF00"/>
                </a:solidFill>
              </a:rPr>
              <a:t>println!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cargo install cargo-expand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to see what the raw code looks like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Adds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cargo expand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to the list of possible subcommands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338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6DE0F51-9A17-57EF-24CB-2F20A5453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2" y="616141"/>
            <a:ext cx="10515796" cy="5625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5ECA2-5219-D716-BFFF-0000D4A175A0}"/>
              </a:ext>
            </a:extLst>
          </p:cNvPr>
          <p:cNvSpPr txBox="1"/>
          <p:nvPr/>
        </p:nvSpPr>
        <p:spPr>
          <a:xfrm>
            <a:off x="8153400" y="1546239"/>
            <a:ext cx="3073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You can match against many different cases in different complexities</a:t>
            </a:r>
          </a:p>
        </p:txBody>
      </p:sp>
    </p:spTree>
    <p:extLst>
      <p:ext uri="{BB962C8B-B14F-4D97-AF65-F5344CB8AC3E}">
        <p14:creationId xmlns:p14="http://schemas.microsoft.com/office/powerpoint/2010/main" val="3254110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2" y="616141"/>
            <a:ext cx="10515796" cy="5625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A19C0-D418-1574-1685-5DDC1B675904}"/>
              </a:ext>
            </a:extLst>
          </p:cNvPr>
          <p:cNvSpPr/>
          <p:nvPr/>
        </p:nvSpPr>
        <p:spPr>
          <a:xfrm>
            <a:off x="1518767" y="1781706"/>
            <a:ext cx="1958308" cy="3061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5C3490-85E9-3C0F-AC12-A15AC81A5D5A}"/>
              </a:ext>
            </a:extLst>
          </p:cNvPr>
          <p:cNvSpPr/>
          <p:nvPr/>
        </p:nvSpPr>
        <p:spPr>
          <a:xfrm>
            <a:off x="1518767" y="2962315"/>
            <a:ext cx="1805254" cy="3061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BCBD9-48A4-5004-85DE-6868D1281445}"/>
              </a:ext>
            </a:extLst>
          </p:cNvPr>
          <p:cNvSpPr txBox="1"/>
          <p:nvPr/>
        </p:nvSpPr>
        <p:spPr>
          <a:xfrm>
            <a:off x="6381177" y="1454306"/>
            <a:ext cx="4501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You can match against variadic amounts of arguments</a:t>
            </a:r>
          </a:p>
        </p:txBody>
      </p:sp>
    </p:spTree>
    <p:extLst>
      <p:ext uri="{BB962C8B-B14F-4D97-AF65-F5344CB8AC3E}">
        <p14:creationId xmlns:p14="http://schemas.microsoft.com/office/powerpoint/2010/main" val="12148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However, guarantees come with a price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Compiler must be strict and reject potentially valid code sometimes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If we know our code is valid, and it won‘t compile, we can use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Smart Pointers</a:t>
            </a:r>
            <a:r>
              <a:rPr lang="de-DE" dirty="0">
                <a:sym typeface="Wingdings" panose="05000000000000000000" pitchFamily="2" charset="2"/>
              </a:rPr>
              <a:t> to fix that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allows Shared Ownership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RefCell&lt;T&gt;</a:t>
            </a:r>
            <a:r>
              <a:rPr lang="de-DE" dirty="0">
                <a:sym typeface="Wingdings" panose="05000000000000000000" pitchFamily="2" charset="2"/>
              </a:rPr>
              <a:t> uses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Interior Mutability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check borrows at runtime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Using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.[try_]borrow()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.[try_]borrow_mut()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can simulate &amp;T and &amp;mut 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respectively</a:t>
            </a:r>
            <a:endParaRPr lang="de-DE" dirty="0">
              <a:solidFill>
                <a:srgbClr val="00FF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31232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2" y="616141"/>
            <a:ext cx="10515796" cy="5625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A19C0-D418-1574-1685-5DDC1B675904}"/>
              </a:ext>
            </a:extLst>
          </p:cNvPr>
          <p:cNvSpPr/>
          <p:nvPr/>
        </p:nvSpPr>
        <p:spPr>
          <a:xfrm>
            <a:off x="1518767" y="1781706"/>
            <a:ext cx="1958308" cy="3061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BCBD9-48A4-5004-85DE-6868D1281445}"/>
              </a:ext>
            </a:extLst>
          </p:cNvPr>
          <p:cNvSpPr txBox="1"/>
          <p:nvPr/>
        </p:nvSpPr>
        <p:spPr>
          <a:xfrm>
            <a:off x="6557778" y="2353008"/>
            <a:ext cx="3722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FF00"/>
                </a:solidFill>
              </a:rPr>
              <a:t>rules!(5 + 10, „Hello“) </a:t>
            </a:r>
            <a:r>
              <a:rPr lang="de-DE" dirty="0">
                <a:solidFill>
                  <a:schemeClr val="bg1"/>
                </a:solidFill>
              </a:rPr>
              <a:t>would match this case and bind both </a:t>
            </a:r>
            <a:r>
              <a:rPr lang="de-DE" dirty="0">
                <a:solidFill>
                  <a:srgbClr val="FFFF00"/>
                </a:solidFill>
              </a:rPr>
              <a:t>5 + 10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„Hello“ </a:t>
            </a:r>
            <a:r>
              <a:rPr lang="de-DE" dirty="0">
                <a:solidFill>
                  <a:schemeClr val="bg1"/>
                </a:solidFill>
              </a:rPr>
              <a:t>to </a:t>
            </a:r>
            <a:r>
              <a:rPr lang="de-DE" dirty="0">
                <a:solidFill>
                  <a:srgbClr val="00FF00"/>
                </a:solidFill>
              </a:rPr>
              <a:t>$val</a:t>
            </a:r>
          </a:p>
        </p:txBody>
      </p:sp>
    </p:spTree>
    <p:extLst>
      <p:ext uri="{BB962C8B-B14F-4D97-AF65-F5344CB8AC3E}">
        <p14:creationId xmlns:p14="http://schemas.microsoft.com/office/powerpoint/2010/main" val="3031960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2" y="616141"/>
            <a:ext cx="10515796" cy="5625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3A19C0-D418-1574-1685-5DDC1B675904}"/>
              </a:ext>
            </a:extLst>
          </p:cNvPr>
          <p:cNvSpPr/>
          <p:nvPr/>
        </p:nvSpPr>
        <p:spPr>
          <a:xfrm>
            <a:off x="1428504" y="4148157"/>
            <a:ext cx="2295812" cy="3061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BCBD9-48A4-5004-85DE-6868D1281445}"/>
              </a:ext>
            </a:extLst>
          </p:cNvPr>
          <p:cNvSpPr txBox="1"/>
          <p:nvPr/>
        </p:nvSpPr>
        <p:spPr>
          <a:xfrm>
            <a:off x="4481738" y="4146489"/>
            <a:ext cx="4346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FF00"/>
                </a:solidFill>
              </a:rPr>
              <a:t>rules!(i32, u8; &amp;str, String)</a:t>
            </a:r>
            <a:r>
              <a:rPr lang="de-DE" dirty="0">
                <a:solidFill>
                  <a:schemeClr val="bg1"/>
                </a:solidFill>
              </a:rPr>
              <a:t> would match this case</a:t>
            </a:r>
          </a:p>
        </p:txBody>
      </p:sp>
    </p:spTree>
    <p:extLst>
      <p:ext uri="{BB962C8B-B14F-4D97-AF65-F5344CB8AC3E}">
        <p14:creationId xmlns:p14="http://schemas.microsoft.com/office/powerpoint/2010/main" val="3002107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86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</p:spTree>
    <p:extLst>
      <p:ext uri="{BB962C8B-B14F-4D97-AF65-F5344CB8AC3E}">
        <p14:creationId xmlns:p14="http://schemas.microsoft.com/office/powerpoint/2010/main" val="2672040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1" y="3626204"/>
            <a:ext cx="2193776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7" y="1346091"/>
            <a:ext cx="2857663" cy="1962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642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2" y="3967632"/>
            <a:ext cx="1420656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7" y="1346091"/>
            <a:ext cx="2857663" cy="19622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003CE4-5658-51DD-B18D-B02532B13B6E}"/>
              </a:ext>
            </a:extLst>
          </p:cNvPr>
          <p:cNvSpPr txBox="1"/>
          <p:nvPr/>
        </p:nvSpPr>
        <p:spPr>
          <a:xfrm>
            <a:off x="1426476" y="1821445"/>
            <a:ext cx="3145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a</a:t>
            </a:r>
            <a:r>
              <a:rPr lang="de-DE" dirty="0">
                <a:solidFill>
                  <a:schemeClr val="bg1"/>
                </a:solidFill>
              </a:rPr>
              <a:t> is also a valid expression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Cases are evaluated top to bottom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352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1" y="4289035"/>
            <a:ext cx="2350754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7" y="1919291"/>
            <a:ext cx="4199830" cy="7885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022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1" y="4636673"/>
            <a:ext cx="1742462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6" y="2672788"/>
            <a:ext cx="4564805" cy="7885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8589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0" y="4966327"/>
            <a:ext cx="3245533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7" y="1914848"/>
            <a:ext cx="4188058" cy="7885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2450A-C272-ED25-8060-ACC033DD5B6F}"/>
              </a:ext>
            </a:extLst>
          </p:cNvPr>
          <p:cNvSpPr txBox="1"/>
          <p:nvPr/>
        </p:nvSpPr>
        <p:spPr>
          <a:xfrm>
            <a:off x="1770201" y="1317828"/>
            <a:ext cx="26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Missing </a:t>
            </a:r>
            <a:r>
              <a:rPr lang="de-DE" dirty="0">
                <a:solidFill>
                  <a:srgbClr val="00FF00"/>
                </a:solidFill>
              </a:rPr>
              <a:t>;</a:t>
            </a:r>
            <a:r>
              <a:rPr lang="de-DE" dirty="0">
                <a:solidFill>
                  <a:schemeClr val="bg1"/>
                </a:solidFill>
              </a:rPr>
              <a:t> for the last rule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Technically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valid identifiers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valid expressions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11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0" y="4966327"/>
            <a:ext cx="3245533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7" y="1914848"/>
            <a:ext cx="4188058" cy="7885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82450A-C272-ED25-8060-ACC033DD5B6F}"/>
              </a:ext>
            </a:extLst>
          </p:cNvPr>
          <p:cNvSpPr txBox="1"/>
          <p:nvPr/>
        </p:nvSpPr>
        <p:spPr>
          <a:xfrm>
            <a:off x="1770201" y="1317828"/>
            <a:ext cx="2659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Missing </a:t>
            </a:r>
            <a:r>
              <a:rPr lang="de-DE" dirty="0">
                <a:solidFill>
                  <a:srgbClr val="00FF00"/>
                </a:solidFill>
              </a:rPr>
              <a:t>;</a:t>
            </a:r>
            <a:r>
              <a:rPr lang="de-DE" dirty="0">
                <a:solidFill>
                  <a:schemeClr val="bg1"/>
                </a:solidFill>
              </a:rPr>
              <a:t> for the last rule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Technically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valid identifiers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valid expressions</a:t>
            </a:r>
            <a:endParaRPr lang="de-DE" dirty="0">
              <a:solidFill>
                <a:srgbClr val="00FF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EAD676-D264-1C51-69E4-F7A6772DF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456" y="2291887"/>
            <a:ext cx="9615088" cy="227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7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97FEE-316B-E127-5FFE-4382C25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36320A4-C125-1512-C19A-1B248E2E2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 and Borrow Checker are very powerful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Guarantee memory safety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However, guarantees come with a price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Compiler must be strict and reject potentially valid code sometimes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ym typeface="Wingdings" panose="05000000000000000000" pitchFamily="2" charset="2"/>
              </a:rPr>
              <a:t>If we know our code is valid, and it won‘t compile, we can use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Smart Pointers</a:t>
            </a:r>
            <a:r>
              <a:rPr lang="de-DE" dirty="0">
                <a:sym typeface="Wingdings" panose="05000000000000000000" pitchFamily="2" charset="2"/>
              </a:rPr>
              <a:t> to fix that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Rc&lt;T&gt; allows Shared Ownership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RefCell&lt;T&gt;</a:t>
            </a:r>
            <a:r>
              <a:rPr lang="de-DE" dirty="0">
                <a:sym typeface="Wingdings" panose="05000000000000000000" pitchFamily="2" charset="2"/>
              </a:rPr>
              <a:t> uses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Interior Mutability</a:t>
            </a:r>
            <a:r>
              <a:rPr lang="de-DE" dirty="0">
                <a:sym typeface="Wingdings" panose="05000000000000000000" pitchFamily="2" charset="2"/>
              </a:rPr>
              <a:t>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check borrows at runtime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Using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.[try_]borrow()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.[try_]borrow_mut()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can simulate &amp;T and &amp;mut 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respectively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Interior Mutability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We only use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&amp;RefCell&lt;T&gt;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 our whole codebase to pass the Borrow Checker at compile time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Internally, we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can still modify the underlying data T</a:t>
            </a:r>
          </a:p>
        </p:txBody>
      </p:sp>
    </p:spTree>
    <p:extLst>
      <p:ext uri="{BB962C8B-B14F-4D97-AF65-F5344CB8AC3E}">
        <p14:creationId xmlns:p14="http://schemas.microsoft.com/office/powerpoint/2010/main" val="818776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D8A020-1DE8-0C00-149E-3936E8532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56" y="3311615"/>
            <a:ext cx="5823368" cy="267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11DE5-9AE4-AABC-A21B-C58E9D5A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299" y="1169793"/>
            <a:ext cx="6810677" cy="364356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C0E86C-FE74-D463-A97E-1A0F1347E120}"/>
              </a:ext>
            </a:extLst>
          </p:cNvPr>
          <p:cNvSpPr/>
          <p:nvPr/>
        </p:nvSpPr>
        <p:spPr>
          <a:xfrm>
            <a:off x="1319156" y="2883848"/>
            <a:ext cx="761346" cy="431691"/>
          </a:xfrm>
          <a:prstGeom prst="rect">
            <a:avLst/>
          </a:prstGeom>
          <a:solidFill>
            <a:srgbClr val="C000FF"/>
          </a:solidFill>
          <a:ln>
            <a:solidFill>
              <a:srgbClr val="C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1F56A-AF16-F5B2-4868-D88FDB226DE3}"/>
              </a:ext>
            </a:extLst>
          </p:cNvPr>
          <p:cNvSpPr txBox="1"/>
          <p:nvPr/>
        </p:nvSpPr>
        <p:spPr>
          <a:xfrm>
            <a:off x="2080502" y="294553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Which cases match?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292BED-C644-6619-096C-2ED72DF46D93}"/>
              </a:ext>
            </a:extLst>
          </p:cNvPr>
          <p:cNvSpPr/>
          <p:nvPr/>
        </p:nvSpPr>
        <p:spPr>
          <a:xfrm>
            <a:off x="1891590" y="5291837"/>
            <a:ext cx="5101804" cy="3689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3E56C-E9BB-A415-D9E0-9E22CDAD75B4}"/>
              </a:ext>
            </a:extLst>
          </p:cNvPr>
          <p:cNvSpPr/>
          <p:nvPr/>
        </p:nvSpPr>
        <p:spPr>
          <a:xfrm>
            <a:off x="5222806" y="3457163"/>
            <a:ext cx="6468169" cy="97355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632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66AA8E-ACCD-F5BA-4667-CF52E09B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57" y="1088269"/>
            <a:ext cx="5870894" cy="50907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C49A6A-0302-FFC9-C128-9B6A18AA9ABA}"/>
              </a:ext>
            </a:extLst>
          </p:cNvPr>
          <p:cNvSpPr txBox="1"/>
          <p:nvPr/>
        </p:nvSpPr>
        <p:spPr>
          <a:xfrm>
            <a:off x="3342008" y="2559943"/>
            <a:ext cx="3275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Using macros we can now write simple code generators</a:t>
            </a:r>
          </a:p>
        </p:txBody>
      </p:sp>
    </p:spTree>
    <p:extLst>
      <p:ext uri="{BB962C8B-B14F-4D97-AF65-F5344CB8AC3E}">
        <p14:creationId xmlns:p14="http://schemas.microsoft.com/office/powerpoint/2010/main" val="31558541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766AA8E-ACCD-F5BA-4667-CF52E09B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57" y="1088269"/>
            <a:ext cx="5870894" cy="5090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B1087F-7299-EF52-BDCD-5A63B4A2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51" y="4777106"/>
            <a:ext cx="3158664" cy="45027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49A6A-0302-FFC9-C128-9B6A18AA9ABA}"/>
              </a:ext>
            </a:extLst>
          </p:cNvPr>
          <p:cNvSpPr txBox="1"/>
          <p:nvPr/>
        </p:nvSpPr>
        <p:spPr>
          <a:xfrm>
            <a:off x="4812691" y="4848356"/>
            <a:ext cx="327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 call expands to this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9C80D-4793-E492-F623-833B286A39FF}"/>
              </a:ext>
            </a:extLst>
          </p:cNvPr>
          <p:cNvSpPr txBox="1"/>
          <p:nvPr/>
        </p:nvSpPr>
        <p:spPr>
          <a:xfrm>
            <a:off x="5651872" y="5333416"/>
            <a:ext cx="3275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 can now use </a:t>
            </a:r>
            <a:r>
              <a:rPr lang="de-DE" dirty="0">
                <a:solidFill>
                  <a:srgbClr val="FFFF00"/>
                </a:solidFill>
              </a:rPr>
              <a:t>a</a:t>
            </a:r>
            <a:r>
              <a:rPr lang="de-DE" dirty="0">
                <a:solidFill>
                  <a:schemeClr val="bg1"/>
                </a:solidFill>
              </a:rPr>
              <a:t> here</a:t>
            </a:r>
          </a:p>
        </p:txBody>
      </p:sp>
    </p:spTree>
    <p:extLst>
      <p:ext uri="{BB962C8B-B14F-4D97-AF65-F5344CB8AC3E}">
        <p14:creationId xmlns:p14="http://schemas.microsoft.com/office/powerpoint/2010/main" val="28322679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82F06-0B8E-FE9A-F642-E678C0D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5" y="1110174"/>
            <a:ext cx="5879733" cy="5078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73CC6-68B7-0938-735C-06E883AC1C1A}"/>
              </a:ext>
            </a:extLst>
          </p:cNvPr>
          <p:cNvSpPr txBox="1"/>
          <p:nvPr/>
        </p:nvSpPr>
        <p:spPr>
          <a:xfrm>
            <a:off x="3418208" y="2515586"/>
            <a:ext cx="39501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However</a:t>
            </a:r>
            <a:r>
              <a:rPr lang="de-DE" dirty="0">
                <a:solidFill>
                  <a:schemeClr val="bg1"/>
                </a:solidFill>
              </a:rPr>
              <a:t>, macros are </a:t>
            </a:r>
            <a:r>
              <a:rPr lang="de-DE" i="1" dirty="0">
                <a:solidFill>
                  <a:schemeClr val="bg1"/>
                </a:solidFill>
              </a:rPr>
              <a:t>partially hygienic</a:t>
            </a:r>
            <a:r>
              <a:rPr lang="de-DE" dirty="0">
                <a:solidFill>
                  <a:schemeClr val="bg1"/>
                </a:solidFill>
              </a:rPr>
              <a:t>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They are doing more than just inserting code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not use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because the scopes differ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82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82F06-0B8E-FE9A-F642-E678C0D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5" y="1110174"/>
            <a:ext cx="5879733" cy="5078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54B3C-4986-BF3F-1884-13F683342648}"/>
              </a:ext>
            </a:extLst>
          </p:cNvPr>
          <p:cNvSpPr txBox="1"/>
          <p:nvPr/>
        </p:nvSpPr>
        <p:spPr>
          <a:xfrm>
            <a:off x="3418208" y="2515586"/>
            <a:ext cx="40735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However</a:t>
            </a:r>
            <a:r>
              <a:rPr lang="de-DE" dirty="0">
                <a:solidFill>
                  <a:schemeClr val="bg1"/>
                </a:solidFill>
              </a:rPr>
              <a:t>, macros are </a:t>
            </a:r>
            <a:r>
              <a:rPr lang="de-DE" i="1" dirty="0">
                <a:solidFill>
                  <a:schemeClr val="bg1"/>
                </a:solidFill>
              </a:rPr>
              <a:t>partially hygienic</a:t>
            </a:r>
            <a:r>
              <a:rPr lang="de-DE" dirty="0">
                <a:solidFill>
                  <a:schemeClr val="bg1"/>
                </a:solidFill>
              </a:rPr>
              <a:t>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They are doing more than just inserting code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not use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because the scopes differ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Even though the generated code is perfectly fine!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B1BF83-F25E-7544-70CB-B0AA17B6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796" y="1134400"/>
            <a:ext cx="2787489" cy="26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84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282F06-0B8E-FE9A-F642-E678C0D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675" y="1110174"/>
            <a:ext cx="5879733" cy="507825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54B3C-4986-BF3F-1884-13F683342648}"/>
              </a:ext>
            </a:extLst>
          </p:cNvPr>
          <p:cNvSpPr txBox="1"/>
          <p:nvPr/>
        </p:nvSpPr>
        <p:spPr>
          <a:xfrm>
            <a:off x="3418208" y="2515586"/>
            <a:ext cx="40735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However</a:t>
            </a:r>
            <a:r>
              <a:rPr lang="de-DE" dirty="0">
                <a:solidFill>
                  <a:schemeClr val="bg1"/>
                </a:solidFill>
              </a:rPr>
              <a:t>, macros are </a:t>
            </a:r>
            <a:r>
              <a:rPr lang="de-DE" i="1" dirty="0">
                <a:solidFill>
                  <a:schemeClr val="bg1"/>
                </a:solidFill>
              </a:rPr>
              <a:t>partially hygienic</a:t>
            </a:r>
            <a:r>
              <a:rPr lang="de-DE" dirty="0">
                <a:solidFill>
                  <a:schemeClr val="bg1"/>
                </a:solidFill>
              </a:rPr>
              <a:t>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They are doing more than just inserting code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not use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because the scopes differ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Even though the generated code is perfectly fine!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Imagine using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decl!()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where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there is no b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B1BF83-F25E-7544-70CB-B0AA17B6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796" y="1134400"/>
            <a:ext cx="2787489" cy="2679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B1035A-7380-B31A-93A5-943C5F87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795" y="3819144"/>
            <a:ext cx="2787489" cy="12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97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B13CBF-8A7A-BCF4-0749-068252C0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46" y="1581560"/>
            <a:ext cx="10284308" cy="3694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itle 17">
            <a:extLst>
              <a:ext uri="{FF2B5EF4-FFF2-40B4-BE49-F238E27FC236}">
                <a16:creationId xmlns:a16="http://schemas.microsoft.com/office/drawing/2014/main" id="{AB5D2F41-55B8-0B21-6494-90CC97C0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Declarative Macros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98959-3C37-C7E0-FE11-5AE06BD7059E}"/>
              </a:ext>
            </a:extLst>
          </p:cNvPr>
          <p:cNvSpPr txBox="1"/>
          <p:nvPr/>
        </p:nvSpPr>
        <p:spPr>
          <a:xfrm>
            <a:off x="6373329" y="2685715"/>
            <a:ext cx="3783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Macros must be defined before they are used</a:t>
            </a:r>
          </a:p>
        </p:txBody>
      </p:sp>
    </p:spTree>
    <p:extLst>
      <p:ext uri="{BB962C8B-B14F-4D97-AF65-F5344CB8AC3E}">
        <p14:creationId xmlns:p14="http://schemas.microsoft.com/office/powerpoint/2010/main" val="4048079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2EC07-68A4-B379-E0A5-E07E88D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46" y="715464"/>
            <a:ext cx="8610006" cy="542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22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2EC07-68A4-B379-E0A5-E07E88D7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46" y="715464"/>
            <a:ext cx="8610006" cy="54270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9CB88A-D151-EF26-6598-013A493B39AF}"/>
              </a:ext>
            </a:extLst>
          </p:cNvPr>
          <p:cNvSpPr/>
          <p:nvPr/>
        </p:nvSpPr>
        <p:spPr>
          <a:xfrm>
            <a:off x="1510918" y="3265155"/>
            <a:ext cx="8170734" cy="529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770D1E-5F1D-9FBA-D0C7-EA6A16955A51}"/>
              </a:ext>
            </a:extLst>
          </p:cNvPr>
          <p:cNvSpPr/>
          <p:nvPr/>
        </p:nvSpPr>
        <p:spPr>
          <a:xfrm>
            <a:off x="1510918" y="4834941"/>
            <a:ext cx="8170734" cy="52980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B6986-1BD2-9FF3-DAF0-6C1B3586645F}"/>
              </a:ext>
            </a:extLst>
          </p:cNvPr>
          <p:cNvSpPr txBox="1"/>
          <p:nvPr/>
        </p:nvSpPr>
        <p:spPr>
          <a:xfrm>
            <a:off x="5121424" y="1748696"/>
            <a:ext cx="5529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Duplicated code that can not be factored out into a single function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How can a function take both a Method and a Function?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No function overload in Rust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3896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6FF7-DD06-F9CD-2B0B-7D0BB3A07A7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708519E-BFC5-4D63-97C9-7910EB83415E}" type="datetime1">
              <a:rPr lang="de-DE" smtClean="0"/>
              <a:pPr/>
              <a:t>09.06.2024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CA95-8D72-02F7-BD78-C5EABE7F634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3E9942-D5E4-A185-6128-3C26E9C7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153" y="744327"/>
            <a:ext cx="8441697" cy="53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97125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bg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8" id="{DBFD8670-388A-45DB-B6D8-A4419426ACB6}" vid="{3722A3BE-AE64-47AA-9AAF-C7F0BEC62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courses</Template>
  <TotalTime>0</TotalTime>
  <Words>3307</Words>
  <Application>Microsoft Office PowerPoint</Application>
  <PresentationFormat>Widescreen</PresentationFormat>
  <Paragraphs>613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</vt:lpstr>
      <vt:lpstr>Calibri</vt:lpstr>
      <vt:lpstr>Lato</vt:lpstr>
      <vt:lpstr>Montserrat</vt:lpstr>
      <vt:lpstr>Symbol</vt:lpstr>
      <vt:lpstr>Wingdings</vt:lpstr>
      <vt:lpstr>courses</vt:lpstr>
      <vt:lpstr>RUSTikales Rust for advanced coders</vt:lpstr>
      <vt:lpstr>Plan for today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Recap</vt:lpstr>
      <vt:lpstr>PowerPoint Presentation</vt:lpstr>
      <vt:lpstr>PowerPoint Presentation</vt:lpstr>
      <vt:lpstr>PowerPoint Presentation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Weak&lt;T&gt;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PowerPoint Presentation</vt:lpstr>
      <vt:lpstr>PowerPoint Presentation</vt:lpstr>
      <vt:lpstr>PowerPoint Presentation</vt:lpstr>
      <vt:lpstr>PowerPoint Presentation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Declarative Macros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Felix Haupt</dc:creator>
  <cp:lastModifiedBy>Philippe Felix Haupt</cp:lastModifiedBy>
  <cp:revision>170</cp:revision>
  <dcterms:created xsi:type="dcterms:W3CDTF">2024-06-08T11:43:25Z</dcterms:created>
  <dcterms:modified xsi:type="dcterms:W3CDTF">2024-06-09T14:53:45Z</dcterms:modified>
</cp:coreProperties>
</file>